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256" r:id="rId2"/>
    <p:sldId id="293" r:id="rId3"/>
    <p:sldId id="257" r:id="rId4"/>
    <p:sldId id="258" r:id="rId5"/>
    <p:sldId id="262" r:id="rId6"/>
    <p:sldId id="288" r:id="rId7"/>
    <p:sldId id="260" r:id="rId8"/>
    <p:sldId id="259" r:id="rId9"/>
    <p:sldId id="265" r:id="rId10"/>
    <p:sldId id="266" r:id="rId11"/>
    <p:sldId id="274" r:id="rId12"/>
    <p:sldId id="263" r:id="rId13"/>
    <p:sldId id="264" r:id="rId14"/>
    <p:sldId id="281" r:id="rId15"/>
    <p:sldId id="277" r:id="rId16"/>
    <p:sldId id="279" r:id="rId17"/>
    <p:sldId id="296" r:id="rId18"/>
    <p:sldId id="275" r:id="rId19"/>
    <p:sldId id="261" r:id="rId20"/>
    <p:sldId id="267" r:id="rId21"/>
    <p:sldId id="268" r:id="rId22"/>
    <p:sldId id="269" r:id="rId23"/>
    <p:sldId id="270" r:id="rId24"/>
    <p:sldId id="297" r:id="rId25"/>
    <p:sldId id="271" r:id="rId26"/>
    <p:sldId id="272" r:id="rId27"/>
    <p:sldId id="273" r:id="rId28"/>
    <p:sldId id="276" r:id="rId29"/>
    <p:sldId id="280" r:id="rId30"/>
    <p:sldId id="290" r:id="rId31"/>
    <p:sldId id="282" r:id="rId32"/>
    <p:sldId id="287" r:id="rId33"/>
    <p:sldId id="294" r:id="rId34"/>
    <p:sldId id="283" r:id="rId35"/>
    <p:sldId id="284" r:id="rId36"/>
    <p:sldId id="285" r:id="rId37"/>
    <p:sldId id="289" r:id="rId38"/>
    <p:sldId id="292" r:id="rId39"/>
    <p:sldId id="295" r:id="rId4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a:srgbClr val="FFFFFF"/>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22" d="100"/>
          <a:sy n="122" d="100"/>
        </p:scale>
        <p:origin x="-1248"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E8B0B97-B215-4E1C-B69C-AECDBEAC4ADB}" type="doc">
      <dgm:prSet loTypeId="urn:microsoft.com/office/officeart/2005/8/layout/vList6" loCatId="process" qsTypeId="urn:microsoft.com/office/officeart/2005/8/quickstyle/simple1" qsCatId="simple" csTypeId="urn:microsoft.com/office/officeart/2005/8/colors/accent1_2" csCatId="accent1" phldr="1"/>
      <dgm:spPr/>
      <dgm:t>
        <a:bodyPr/>
        <a:lstStyle/>
        <a:p>
          <a:endParaRPr lang="en-US"/>
        </a:p>
      </dgm:t>
    </dgm:pt>
    <dgm:pt modelId="{18E46134-333A-4787-860F-3BF22C09676A}">
      <dgm:prSet phldrT="[Text]" custT="1"/>
      <dgm:spPr>
        <a:noFill/>
      </dgm:spPr>
      <dgm:t>
        <a:bodyPr/>
        <a:lstStyle/>
        <a:p>
          <a:r>
            <a:rPr lang="en-US" sz="2300" dirty="0" smtClean="0">
              <a:solidFill>
                <a:srgbClr val="FF0000"/>
              </a:solidFill>
            </a:rPr>
            <a:t>x.509</a:t>
          </a:r>
          <a:endParaRPr lang="en-US" sz="2300" dirty="0">
            <a:solidFill>
              <a:srgbClr val="FF0000"/>
            </a:solidFill>
          </a:endParaRPr>
        </a:p>
      </dgm:t>
    </dgm:pt>
    <dgm:pt modelId="{BE9FBBEA-6629-4F74-9228-4E6CA81B7A2F}" type="parTrans" cxnId="{54D7BB8F-B020-43C7-BB07-5BA95B622A85}">
      <dgm:prSet/>
      <dgm:spPr/>
      <dgm:t>
        <a:bodyPr/>
        <a:lstStyle/>
        <a:p>
          <a:endParaRPr lang="en-US"/>
        </a:p>
      </dgm:t>
    </dgm:pt>
    <dgm:pt modelId="{7D2D1B0B-678C-4AF0-B266-D0131AB72FCC}" type="sibTrans" cxnId="{54D7BB8F-B020-43C7-BB07-5BA95B622A85}">
      <dgm:prSet/>
      <dgm:spPr/>
      <dgm:t>
        <a:bodyPr/>
        <a:lstStyle/>
        <a:p>
          <a:endParaRPr lang="en-US"/>
        </a:p>
      </dgm:t>
    </dgm:pt>
    <dgm:pt modelId="{856E8227-10F1-46B2-A4FB-1D6CC12D7026}">
      <dgm:prSet phldrT="[Text]" custT="1"/>
      <dgm:spPr>
        <a:solidFill>
          <a:srgbClr val="FFFFFF">
            <a:alpha val="90000"/>
          </a:srgbClr>
        </a:solidFill>
        <a:ln>
          <a:solidFill>
            <a:schemeClr val="tx2">
              <a:alpha val="90000"/>
            </a:schemeClr>
          </a:solidFill>
        </a:ln>
      </dgm:spPr>
      <dgm:t>
        <a:bodyPr/>
        <a:lstStyle/>
        <a:p>
          <a:r>
            <a:rPr lang="en-US" sz="2100" dirty="0" smtClean="0">
              <a:solidFill>
                <a:srgbClr val="FF0000"/>
              </a:solidFill>
            </a:rPr>
            <a:t>Certificate</a:t>
          </a:r>
          <a:endParaRPr lang="en-US" sz="2100" dirty="0">
            <a:solidFill>
              <a:srgbClr val="FF0000"/>
            </a:solidFill>
          </a:endParaRPr>
        </a:p>
      </dgm:t>
    </dgm:pt>
    <dgm:pt modelId="{2209447C-FE8D-4C74-9CEE-E31B60A56B25}" type="parTrans" cxnId="{91187136-D8EC-49B5-A65F-E46384E0D0D9}">
      <dgm:prSet/>
      <dgm:spPr/>
      <dgm:t>
        <a:bodyPr/>
        <a:lstStyle/>
        <a:p>
          <a:endParaRPr lang="en-US"/>
        </a:p>
      </dgm:t>
    </dgm:pt>
    <dgm:pt modelId="{B7631273-096C-4F70-A553-CEC4250C3130}" type="sibTrans" cxnId="{91187136-D8EC-49B5-A65F-E46384E0D0D9}">
      <dgm:prSet/>
      <dgm:spPr/>
      <dgm:t>
        <a:bodyPr/>
        <a:lstStyle/>
        <a:p>
          <a:endParaRPr lang="en-US"/>
        </a:p>
      </dgm:t>
    </dgm:pt>
    <dgm:pt modelId="{4BEF6ADC-7B9B-48C8-8569-B5D88D45B531}" type="pres">
      <dgm:prSet presAssocID="{AE8B0B97-B215-4E1C-B69C-AECDBEAC4ADB}" presName="Name0" presStyleCnt="0">
        <dgm:presLayoutVars>
          <dgm:dir/>
          <dgm:animLvl val="lvl"/>
          <dgm:resizeHandles/>
        </dgm:presLayoutVars>
      </dgm:prSet>
      <dgm:spPr/>
      <dgm:t>
        <a:bodyPr/>
        <a:lstStyle/>
        <a:p>
          <a:endParaRPr lang="en-US"/>
        </a:p>
      </dgm:t>
    </dgm:pt>
    <dgm:pt modelId="{8B229079-B775-4D59-ABED-21E76746986D}" type="pres">
      <dgm:prSet presAssocID="{18E46134-333A-4787-860F-3BF22C09676A}" presName="linNode" presStyleCnt="0"/>
      <dgm:spPr/>
    </dgm:pt>
    <dgm:pt modelId="{24251F56-0A82-4230-9568-D701B2AD2E6A}" type="pres">
      <dgm:prSet presAssocID="{18E46134-333A-4787-860F-3BF22C09676A}" presName="parentShp" presStyleLbl="node1" presStyleIdx="0" presStyleCnt="1">
        <dgm:presLayoutVars>
          <dgm:bulletEnabled val="1"/>
        </dgm:presLayoutVars>
      </dgm:prSet>
      <dgm:spPr/>
      <dgm:t>
        <a:bodyPr/>
        <a:lstStyle/>
        <a:p>
          <a:endParaRPr lang="en-US"/>
        </a:p>
      </dgm:t>
    </dgm:pt>
    <dgm:pt modelId="{52FFD34E-C620-4FB1-9DC3-68EFBDC750FF}" type="pres">
      <dgm:prSet presAssocID="{18E46134-333A-4787-860F-3BF22C09676A}" presName="childShp" presStyleLbl="bgAccFollowNode1" presStyleIdx="0" presStyleCnt="1">
        <dgm:presLayoutVars>
          <dgm:bulletEnabled val="1"/>
        </dgm:presLayoutVars>
      </dgm:prSet>
      <dgm:spPr/>
      <dgm:t>
        <a:bodyPr/>
        <a:lstStyle/>
        <a:p>
          <a:endParaRPr lang="en-US"/>
        </a:p>
      </dgm:t>
    </dgm:pt>
  </dgm:ptLst>
  <dgm:cxnLst>
    <dgm:cxn modelId="{44F60AB4-359B-4CBF-B90B-B338EAB2988C}" type="presOf" srcId="{AE8B0B97-B215-4E1C-B69C-AECDBEAC4ADB}" destId="{4BEF6ADC-7B9B-48C8-8569-B5D88D45B531}" srcOrd="0" destOrd="0" presId="urn:microsoft.com/office/officeart/2005/8/layout/vList6"/>
    <dgm:cxn modelId="{DCED5926-12ED-424C-8548-032308FB9228}" type="presOf" srcId="{856E8227-10F1-46B2-A4FB-1D6CC12D7026}" destId="{52FFD34E-C620-4FB1-9DC3-68EFBDC750FF}" srcOrd="0" destOrd="0" presId="urn:microsoft.com/office/officeart/2005/8/layout/vList6"/>
    <dgm:cxn modelId="{3CF950A2-A66D-4B73-8213-8F4890798D2F}" type="presOf" srcId="{18E46134-333A-4787-860F-3BF22C09676A}" destId="{24251F56-0A82-4230-9568-D701B2AD2E6A}" srcOrd="0" destOrd="0" presId="urn:microsoft.com/office/officeart/2005/8/layout/vList6"/>
    <dgm:cxn modelId="{54D7BB8F-B020-43C7-BB07-5BA95B622A85}" srcId="{AE8B0B97-B215-4E1C-B69C-AECDBEAC4ADB}" destId="{18E46134-333A-4787-860F-3BF22C09676A}" srcOrd="0" destOrd="0" parTransId="{BE9FBBEA-6629-4F74-9228-4E6CA81B7A2F}" sibTransId="{7D2D1B0B-678C-4AF0-B266-D0131AB72FCC}"/>
    <dgm:cxn modelId="{91187136-D8EC-49B5-A65F-E46384E0D0D9}" srcId="{18E46134-333A-4787-860F-3BF22C09676A}" destId="{856E8227-10F1-46B2-A4FB-1D6CC12D7026}" srcOrd="0" destOrd="0" parTransId="{2209447C-FE8D-4C74-9CEE-E31B60A56B25}" sibTransId="{B7631273-096C-4F70-A553-CEC4250C3130}"/>
    <dgm:cxn modelId="{1F0FF3F4-CBDF-4EA3-B5D4-DB0B19B6C610}" type="presParOf" srcId="{4BEF6ADC-7B9B-48C8-8569-B5D88D45B531}" destId="{8B229079-B775-4D59-ABED-21E76746986D}" srcOrd="0" destOrd="0" presId="urn:microsoft.com/office/officeart/2005/8/layout/vList6"/>
    <dgm:cxn modelId="{F8961AF1-B5F0-4E9C-A2EB-E404EE253AAE}" type="presParOf" srcId="{8B229079-B775-4D59-ABED-21E76746986D}" destId="{24251F56-0A82-4230-9568-D701B2AD2E6A}" srcOrd="0" destOrd="0" presId="urn:microsoft.com/office/officeart/2005/8/layout/vList6"/>
    <dgm:cxn modelId="{4BC566E3-9E5E-42A6-A159-D1AE314F7D99}" type="presParOf" srcId="{8B229079-B775-4D59-ABED-21E76746986D}" destId="{52FFD34E-C620-4FB1-9DC3-68EFBDC750FF}"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E8B0B97-B215-4E1C-B69C-AECDBEAC4ADB}" type="doc">
      <dgm:prSet loTypeId="urn:microsoft.com/office/officeart/2005/8/layout/vList6" loCatId="process" qsTypeId="urn:microsoft.com/office/officeart/2005/8/quickstyle/simple1" qsCatId="simple" csTypeId="urn:microsoft.com/office/officeart/2005/8/colors/accent1_2" csCatId="accent1" phldr="1"/>
      <dgm:spPr/>
      <dgm:t>
        <a:bodyPr/>
        <a:lstStyle/>
        <a:p>
          <a:endParaRPr lang="en-US"/>
        </a:p>
      </dgm:t>
    </dgm:pt>
    <dgm:pt modelId="{18E46134-333A-4787-860F-3BF22C09676A}">
      <dgm:prSet phldrT="[Text]"/>
      <dgm:spPr>
        <a:noFill/>
      </dgm:spPr>
      <dgm:t>
        <a:bodyPr/>
        <a:lstStyle/>
        <a:p>
          <a:r>
            <a:rPr lang="en-US" dirty="0" smtClean="0">
              <a:solidFill>
                <a:schemeClr val="tx2">
                  <a:lumMod val="50000"/>
                </a:schemeClr>
              </a:solidFill>
            </a:rPr>
            <a:t>Challenge / Response</a:t>
          </a:r>
          <a:endParaRPr lang="en-US" dirty="0">
            <a:solidFill>
              <a:schemeClr val="tx2">
                <a:lumMod val="50000"/>
              </a:schemeClr>
            </a:solidFill>
          </a:endParaRPr>
        </a:p>
      </dgm:t>
    </dgm:pt>
    <dgm:pt modelId="{BE9FBBEA-6629-4F74-9228-4E6CA81B7A2F}" type="parTrans" cxnId="{54D7BB8F-B020-43C7-BB07-5BA95B622A85}">
      <dgm:prSet/>
      <dgm:spPr/>
      <dgm:t>
        <a:bodyPr/>
        <a:lstStyle/>
        <a:p>
          <a:endParaRPr lang="en-US"/>
        </a:p>
      </dgm:t>
    </dgm:pt>
    <dgm:pt modelId="{7D2D1B0B-678C-4AF0-B266-D0131AB72FCC}" type="sibTrans" cxnId="{54D7BB8F-B020-43C7-BB07-5BA95B622A85}">
      <dgm:prSet/>
      <dgm:spPr/>
      <dgm:t>
        <a:bodyPr/>
        <a:lstStyle/>
        <a:p>
          <a:endParaRPr lang="en-US"/>
        </a:p>
      </dgm:t>
    </dgm:pt>
    <dgm:pt modelId="{856E8227-10F1-46B2-A4FB-1D6CC12D7026}">
      <dgm:prSet phldrT="[Text]"/>
      <dgm:spPr>
        <a:solidFill>
          <a:srgbClr val="FFFFFF">
            <a:alpha val="90000"/>
          </a:srgbClr>
        </a:solidFill>
        <a:ln>
          <a:solidFill>
            <a:schemeClr val="tx2">
              <a:alpha val="90000"/>
            </a:schemeClr>
          </a:solidFill>
        </a:ln>
      </dgm:spPr>
      <dgm:t>
        <a:bodyPr/>
        <a:lstStyle/>
        <a:p>
          <a:r>
            <a:rPr lang="en-US" dirty="0" smtClean="0">
              <a:solidFill>
                <a:schemeClr val="tx2">
                  <a:lumMod val="50000"/>
                </a:schemeClr>
              </a:solidFill>
            </a:rPr>
            <a:t>Username / Password</a:t>
          </a:r>
          <a:endParaRPr lang="en-US" dirty="0">
            <a:solidFill>
              <a:schemeClr val="tx2">
                <a:lumMod val="50000"/>
              </a:schemeClr>
            </a:solidFill>
          </a:endParaRPr>
        </a:p>
      </dgm:t>
    </dgm:pt>
    <dgm:pt modelId="{2209447C-FE8D-4C74-9CEE-E31B60A56B25}" type="parTrans" cxnId="{91187136-D8EC-49B5-A65F-E46384E0D0D9}">
      <dgm:prSet/>
      <dgm:spPr/>
      <dgm:t>
        <a:bodyPr/>
        <a:lstStyle/>
        <a:p>
          <a:endParaRPr lang="en-US"/>
        </a:p>
      </dgm:t>
    </dgm:pt>
    <dgm:pt modelId="{B7631273-096C-4F70-A553-CEC4250C3130}" type="sibTrans" cxnId="{91187136-D8EC-49B5-A65F-E46384E0D0D9}">
      <dgm:prSet/>
      <dgm:spPr/>
      <dgm:t>
        <a:bodyPr/>
        <a:lstStyle/>
        <a:p>
          <a:endParaRPr lang="en-US"/>
        </a:p>
      </dgm:t>
    </dgm:pt>
    <dgm:pt modelId="{2DF7F632-D4E6-4CE7-88AC-A5724E988E0F}">
      <dgm:prSet phldrT="[Text]"/>
      <dgm:spPr>
        <a:noFill/>
      </dgm:spPr>
      <dgm:t>
        <a:bodyPr/>
        <a:lstStyle/>
        <a:p>
          <a:r>
            <a:rPr lang="en-US" dirty="0" smtClean="0">
              <a:solidFill>
                <a:srgbClr val="7030A0"/>
              </a:solidFill>
            </a:rPr>
            <a:t>LDAP Proxy</a:t>
          </a:r>
        </a:p>
      </dgm:t>
    </dgm:pt>
    <dgm:pt modelId="{EF42BBD2-EBDC-47C7-BA74-CBDAC79CFF49}" type="parTrans" cxnId="{2CF489BA-9427-41C2-9D7D-BAB31FC5AE57}">
      <dgm:prSet/>
      <dgm:spPr/>
      <dgm:t>
        <a:bodyPr/>
        <a:lstStyle/>
        <a:p>
          <a:endParaRPr lang="en-US"/>
        </a:p>
      </dgm:t>
    </dgm:pt>
    <dgm:pt modelId="{A65EBF8B-EED2-4585-906D-4EE5DE9C223F}" type="sibTrans" cxnId="{2CF489BA-9427-41C2-9D7D-BAB31FC5AE57}">
      <dgm:prSet/>
      <dgm:spPr/>
      <dgm:t>
        <a:bodyPr/>
        <a:lstStyle/>
        <a:p>
          <a:endParaRPr lang="en-US"/>
        </a:p>
      </dgm:t>
    </dgm:pt>
    <dgm:pt modelId="{5ECB1186-7E52-49A7-A184-5589809ED2D7}">
      <dgm:prSet phldrT="[Text]"/>
      <dgm:spPr>
        <a:solidFill>
          <a:srgbClr val="FFFFFF">
            <a:alpha val="90000"/>
          </a:srgbClr>
        </a:solidFill>
        <a:ln>
          <a:solidFill>
            <a:schemeClr val="tx2">
              <a:alpha val="90000"/>
            </a:schemeClr>
          </a:solidFill>
        </a:ln>
      </dgm:spPr>
      <dgm:t>
        <a:bodyPr/>
        <a:lstStyle/>
        <a:p>
          <a:r>
            <a:rPr lang="en-US" dirty="0" smtClean="0">
              <a:solidFill>
                <a:srgbClr val="7030A0"/>
              </a:solidFill>
            </a:rPr>
            <a:t>Username / Password</a:t>
          </a:r>
          <a:endParaRPr lang="en-US" dirty="0">
            <a:solidFill>
              <a:srgbClr val="7030A0"/>
            </a:solidFill>
          </a:endParaRPr>
        </a:p>
      </dgm:t>
    </dgm:pt>
    <dgm:pt modelId="{CE8191FC-3D48-4860-8559-7F948E7B5837}" type="parTrans" cxnId="{D13638C7-498A-45B5-81A2-649220EE09F2}">
      <dgm:prSet/>
      <dgm:spPr/>
      <dgm:t>
        <a:bodyPr/>
        <a:lstStyle/>
        <a:p>
          <a:endParaRPr lang="en-US"/>
        </a:p>
      </dgm:t>
    </dgm:pt>
    <dgm:pt modelId="{BD4EE1A2-D449-4096-B595-5B4061FAD15A}" type="sibTrans" cxnId="{D13638C7-498A-45B5-81A2-649220EE09F2}">
      <dgm:prSet/>
      <dgm:spPr/>
      <dgm:t>
        <a:bodyPr/>
        <a:lstStyle/>
        <a:p>
          <a:endParaRPr lang="en-US"/>
        </a:p>
      </dgm:t>
    </dgm:pt>
    <dgm:pt modelId="{4BEF6ADC-7B9B-48C8-8569-B5D88D45B531}" type="pres">
      <dgm:prSet presAssocID="{AE8B0B97-B215-4E1C-B69C-AECDBEAC4ADB}" presName="Name0" presStyleCnt="0">
        <dgm:presLayoutVars>
          <dgm:dir/>
          <dgm:animLvl val="lvl"/>
          <dgm:resizeHandles/>
        </dgm:presLayoutVars>
      </dgm:prSet>
      <dgm:spPr/>
      <dgm:t>
        <a:bodyPr/>
        <a:lstStyle/>
        <a:p>
          <a:endParaRPr lang="en-US"/>
        </a:p>
      </dgm:t>
    </dgm:pt>
    <dgm:pt modelId="{8B229079-B775-4D59-ABED-21E76746986D}" type="pres">
      <dgm:prSet presAssocID="{18E46134-333A-4787-860F-3BF22C09676A}" presName="linNode" presStyleCnt="0"/>
      <dgm:spPr/>
    </dgm:pt>
    <dgm:pt modelId="{24251F56-0A82-4230-9568-D701B2AD2E6A}" type="pres">
      <dgm:prSet presAssocID="{18E46134-333A-4787-860F-3BF22C09676A}" presName="parentShp" presStyleLbl="node1" presStyleIdx="0" presStyleCnt="2">
        <dgm:presLayoutVars>
          <dgm:bulletEnabled val="1"/>
        </dgm:presLayoutVars>
      </dgm:prSet>
      <dgm:spPr/>
      <dgm:t>
        <a:bodyPr/>
        <a:lstStyle/>
        <a:p>
          <a:endParaRPr lang="en-US"/>
        </a:p>
      </dgm:t>
    </dgm:pt>
    <dgm:pt modelId="{52FFD34E-C620-4FB1-9DC3-68EFBDC750FF}" type="pres">
      <dgm:prSet presAssocID="{18E46134-333A-4787-860F-3BF22C09676A}" presName="childShp" presStyleLbl="bgAccFollowNode1" presStyleIdx="0" presStyleCnt="2">
        <dgm:presLayoutVars>
          <dgm:bulletEnabled val="1"/>
        </dgm:presLayoutVars>
      </dgm:prSet>
      <dgm:spPr/>
      <dgm:t>
        <a:bodyPr/>
        <a:lstStyle/>
        <a:p>
          <a:endParaRPr lang="en-US"/>
        </a:p>
      </dgm:t>
    </dgm:pt>
    <dgm:pt modelId="{FF45CB14-4D75-4AC5-BDE8-589BDDD330AF}" type="pres">
      <dgm:prSet presAssocID="{7D2D1B0B-678C-4AF0-B266-D0131AB72FCC}" presName="spacing" presStyleCnt="0"/>
      <dgm:spPr/>
    </dgm:pt>
    <dgm:pt modelId="{36F2C9A2-52A2-4C7C-941C-E95CE54D7B0A}" type="pres">
      <dgm:prSet presAssocID="{2DF7F632-D4E6-4CE7-88AC-A5724E988E0F}" presName="linNode" presStyleCnt="0"/>
      <dgm:spPr/>
    </dgm:pt>
    <dgm:pt modelId="{254A124E-5243-4384-9250-7975B278615F}" type="pres">
      <dgm:prSet presAssocID="{2DF7F632-D4E6-4CE7-88AC-A5724E988E0F}" presName="parentShp" presStyleLbl="node1" presStyleIdx="1" presStyleCnt="2">
        <dgm:presLayoutVars>
          <dgm:bulletEnabled val="1"/>
        </dgm:presLayoutVars>
      </dgm:prSet>
      <dgm:spPr/>
      <dgm:t>
        <a:bodyPr/>
        <a:lstStyle/>
        <a:p>
          <a:endParaRPr lang="en-US"/>
        </a:p>
      </dgm:t>
    </dgm:pt>
    <dgm:pt modelId="{387C778B-D599-4AAA-961B-D76DD23096FA}" type="pres">
      <dgm:prSet presAssocID="{2DF7F632-D4E6-4CE7-88AC-A5724E988E0F}" presName="childShp" presStyleLbl="bgAccFollowNode1" presStyleIdx="1" presStyleCnt="2">
        <dgm:presLayoutVars>
          <dgm:bulletEnabled val="1"/>
        </dgm:presLayoutVars>
      </dgm:prSet>
      <dgm:spPr/>
      <dgm:t>
        <a:bodyPr/>
        <a:lstStyle/>
        <a:p>
          <a:endParaRPr lang="en-US"/>
        </a:p>
      </dgm:t>
    </dgm:pt>
  </dgm:ptLst>
  <dgm:cxnLst>
    <dgm:cxn modelId="{7B00FC31-8AD4-452B-9146-EF86A4416F64}" type="presOf" srcId="{2DF7F632-D4E6-4CE7-88AC-A5724E988E0F}" destId="{254A124E-5243-4384-9250-7975B278615F}" srcOrd="0" destOrd="0" presId="urn:microsoft.com/office/officeart/2005/8/layout/vList6"/>
    <dgm:cxn modelId="{91187136-D8EC-49B5-A65F-E46384E0D0D9}" srcId="{18E46134-333A-4787-860F-3BF22C09676A}" destId="{856E8227-10F1-46B2-A4FB-1D6CC12D7026}" srcOrd="0" destOrd="0" parTransId="{2209447C-FE8D-4C74-9CEE-E31B60A56B25}" sibTransId="{B7631273-096C-4F70-A553-CEC4250C3130}"/>
    <dgm:cxn modelId="{A097C876-394C-409C-B58E-D9B83309D0F9}" type="presOf" srcId="{5ECB1186-7E52-49A7-A184-5589809ED2D7}" destId="{387C778B-D599-4AAA-961B-D76DD23096FA}" srcOrd="0" destOrd="0" presId="urn:microsoft.com/office/officeart/2005/8/layout/vList6"/>
    <dgm:cxn modelId="{9DC45802-110F-42E3-B40F-790E507B2674}" type="presOf" srcId="{AE8B0B97-B215-4E1C-B69C-AECDBEAC4ADB}" destId="{4BEF6ADC-7B9B-48C8-8569-B5D88D45B531}" srcOrd="0" destOrd="0" presId="urn:microsoft.com/office/officeart/2005/8/layout/vList6"/>
    <dgm:cxn modelId="{93C3A479-21EE-41B5-B97E-39E4E6AD46B5}" type="presOf" srcId="{18E46134-333A-4787-860F-3BF22C09676A}" destId="{24251F56-0A82-4230-9568-D701B2AD2E6A}" srcOrd="0" destOrd="0" presId="urn:microsoft.com/office/officeart/2005/8/layout/vList6"/>
    <dgm:cxn modelId="{7872EDF1-608F-4E90-8B4B-24E77AE86E3A}" type="presOf" srcId="{856E8227-10F1-46B2-A4FB-1D6CC12D7026}" destId="{52FFD34E-C620-4FB1-9DC3-68EFBDC750FF}" srcOrd="0" destOrd="0" presId="urn:microsoft.com/office/officeart/2005/8/layout/vList6"/>
    <dgm:cxn modelId="{2CF489BA-9427-41C2-9D7D-BAB31FC5AE57}" srcId="{AE8B0B97-B215-4E1C-B69C-AECDBEAC4ADB}" destId="{2DF7F632-D4E6-4CE7-88AC-A5724E988E0F}" srcOrd="1" destOrd="0" parTransId="{EF42BBD2-EBDC-47C7-BA74-CBDAC79CFF49}" sibTransId="{A65EBF8B-EED2-4585-906D-4EE5DE9C223F}"/>
    <dgm:cxn modelId="{D13638C7-498A-45B5-81A2-649220EE09F2}" srcId="{2DF7F632-D4E6-4CE7-88AC-A5724E988E0F}" destId="{5ECB1186-7E52-49A7-A184-5589809ED2D7}" srcOrd="0" destOrd="0" parTransId="{CE8191FC-3D48-4860-8559-7F948E7B5837}" sibTransId="{BD4EE1A2-D449-4096-B595-5B4061FAD15A}"/>
    <dgm:cxn modelId="{54D7BB8F-B020-43C7-BB07-5BA95B622A85}" srcId="{AE8B0B97-B215-4E1C-B69C-AECDBEAC4ADB}" destId="{18E46134-333A-4787-860F-3BF22C09676A}" srcOrd="0" destOrd="0" parTransId="{BE9FBBEA-6629-4F74-9228-4E6CA81B7A2F}" sibTransId="{7D2D1B0B-678C-4AF0-B266-D0131AB72FCC}"/>
    <dgm:cxn modelId="{59FE83F1-7F98-4B5A-8B18-D467E177D969}" type="presParOf" srcId="{4BEF6ADC-7B9B-48C8-8569-B5D88D45B531}" destId="{8B229079-B775-4D59-ABED-21E76746986D}" srcOrd="0" destOrd="0" presId="urn:microsoft.com/office/officeart/2005/8/layout/vList6"/>
    <dgm:cxn modelId="{9573CCF0-F0A0-4AD2-9B84-DB6A50C24F9C}" type="presParOf" srcId="{8B229079-B775-4D59-ABED-21E76746986D}" destId="{24251F56-0A82-4230-9568-D701B2AD2E6A}" srcOrd="0" destOrd="0" presId="urn:microsoft.com/office/officeart/2005/8/layout/vList6"/>
    <dgm:cxn modelId="{D9E066CC-63AF-4E18-9252-7E1049B58353}" type="presParOf" srcId="{8B229079-B775-4D59-ABED-21E76746986D}" destId="{52FFD34E-C620-4FB1-9DC3-68EFBDC750FF}" srcOrd="1" destOrd="0" presId="urn:microsoft.com/office/officeart/2005/8/layout/vList6"/>
    <dgm:cxn modelId="{45DD4A8D-44BC-485D-8B8D-9CC01FB5DF2E}" type="presParOf" srcId="{4BEF6ADC-7B9B-48C8-8569-B5D88D45B531}" destId="{FF45CB14-4D75-4AC5-BDE8-589BDDD330AF}" srcOrd="1" destOrd="0" presId="urn:microsoft.com/office/officeart/2005/8/layout/vList6"/>
    <dgm:cxn modelId="{1045A06E-621D-4AD9-B445-6F336B70E57C}" type="presParOf" srcId="{4BEF6ADC-7B9B-48C8-8569-B5D88D45B531}" destId="{36F2C9A2-52A2-4C7C-941C-E95CE54D7B0A}" srcOrd="2" destOrd="0" presId="urn:microsoft.com/office/officeart/2005/8/layout/vList6"/>
    <dgm:cxn modelId="{5938D458-C1B3-4AD8-B3B1-EA1B3C93181F}" type="presParOf" srcId="{36F2C9A2-52A2-4C7C-941C-E95CE54D7B0A}" destId="{254A124E-5243-4384-9250-7975B278615F}" srcOrd="0" destOrd="0" presId="urn:microsoft.com/office/officeart/2005/8/layout/vList6"/>
    <dgm:cxn modelId="{F0F02335-E05B-4F0F-9B38-4E8921627B0D}" type="presParOf" srcId="{36F2C9A2-52A2-4C7C-941C-E95CE54D7B0A}" destId="{387C778B-D599-4AAA-961B-D76DD23096FA}" srcOrd="1" destOrd="0" presId="urn:microsoft.com/office/officeart/2005/8/layout/vList6"/>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6D8855F-7CC7-4E53-8B1B-E0461EABB081}"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US"/>
        </a:p>
      </dgm:t>
    </dgm:pt>
    <dgm:pt modelId="{1FB9D04C-EE55-4CA5-B7E9-F6C7A4BD5DDA}">
      <dgm:prSet phldrT="[Text]"/>
      <dgm:spPr>
        <a:solidFill>
          <a:srgbClr val="00B050"/>
        </a:solidFill>
      </dgm:spPr>
      <dgm:t>
        <a:bodyPr/>
        <a:lstStyle/>
        <a:p>
          <a:r>
            <a:rPr lang="en-US" dirty="0" smtClean="0"/>
            <a:t>rs0 – Shard 1</a:t>
          </a:r>
        </a:p>
      </dgm:t>
    </dgm:pt>
    <dgm:pt modelId="{4AE59051-1940-4453-9753-04121EC49B0C}" type="parTrans" cxnId="{96BEEBFC-7DDB-4F32-A6C7-6F9E6F0538E2}">
      <dgm:prSet/>
      <dgm:spPr/>
      <dgm:t>
        <a:bodyPr/>
        <a:lstStyle/>
        <a:p>
          <a:endParaRPr lang="en-US"/>
        </a:p>
      </dgm:t>
    </dgm:pt>
    <dgm:pt modelId="{E575B026-E33A-4B62-9D6E-FB6D8817DC30}" type="sibTrans" cxnId="{96BEEBFC-7DDB-4F32-A6C7-6F9E6F0538E2}">
      <dgm:prSet/>
      <dgm:spPr/>
      <dgm:t>
        <a:bodyPr/>
        <a:lstStyle/>
        <a:p>
          <a:endParaRPr lang="en-US"/>
        </a:p>
      </dgm:t>
    </dgm:pt>
    <dgm:pt modelId="{261AC58B-4354-4051-9676-DB830A03E8C3}">
      <dgm:prSet phldrT="[Text]"/>
      <dgm:spPr>
        <a:solidFill>
          <a:srgbClr val="00B050"/>
        </a:solidFill>
      </dgm:spPr>
      <dgm:t>
        <a:bodyPr/>
        <a:lstStyle/>
        <a:p>
          <a:r>
            <a:rPr lang="en-US" dirty="0" smtClean="0"/>
            <a:t>Mongo-1a</a:t>
          </a:r>
          <a:endParaRPr lang="en-US" dirty="0"/>
        </a:p>
      </dgm:t>
    </dgm:pt>
    <dgm:pt modelId="{8631504D-F60C-4253-A78C-C6D628A7D8E4}" type="parTrans" cxnId="{F0DF9FD1-451C-421D-9F04-49952B818A18}">
      <dgm:prSet/>
      <dgm:spPr>
        <a:ln>
          <a:solidFill>
            <a:srgbClr val="00B050"/>
          </a:solidFill>
        </a:ln>
      </dgm:spPr>
      <dgm:t>
        <a:bodyPr/>
        <a:lstStyle/>
        <a:p>
          <a:endParaRPr lang="en-US"/>
        </a:p>
      </dgm:t>
    </dgm:pt>
    <dgm:pt modelId="{F628878C-C33A-4AA9-916D-70B9EF784117}" type="sibTrans" cxnId="{F0DF9FD1-451C-421D-9F04-49952B818A18}">
      <dgm:prSet/>
      <dgm:spPr/>
      <dgm:t>
        <a:bodyPr/>
        <a:lstStyle/>
        <a:p>
          <a:endParaRPr lang="en-US"/>
        </a:p>
      </dgm:t>
    </dgm:pt>
    <dgm:pt modelId="{3DDE5961-5E93-447B-AF95-818F4E01DCEC}">
      <dgm:prSet phldrT="[Text]"/>
      <dgm:spPr>
        <a:solidFill>
          <a:srgbClr val="00B050"/>
        </a:solidFill>
      </dgm:spPr>
      <dgm:t>
        <a:bodyPr/>
        <a:lstStyle/>
        <a:p>
          <a:r>
            <a:rPr lang="en-US" dirty="0" smtClean="0"/>
            <a:t>Mongo-1b</a:t>
          </a:r>
          <a:endParaRPr lang="en-US" dirty="0"/>
        </a:p>
      </dgm:t>
    </dgm:pt>
    <dgm:pt modelId="{70DE1C5E-CB59-4C3D-B957-D4D0AD8D87F6}" type="parTrans" cxnId="{8B5732BE-E869-45F0-9505-A76BB00FD617}">
      <dgm:prSet/>
      <dgm:spPr>
        <a:ln>
          <a:solidFill>
            <a:srgbClr val="00B050"/>
          </a:solidFill>
        </a:ln>
      </dgm:spPr>
      <dgm:t>
        <a:bodyPr/>
        <a:lstStyle/>
        <a:p>
          <a:endParaRPr lang="en-US"/>
        </a:p>
      </dgm:t>
    </dgm:pt>
    <dgm:pt modelId="{9D60C49F-C832-4647-A56A-49A6FDF66741}" type="sibTrans" cxnId="{8B5732BE-E869-45F0-9505-A76BB00FD617}">
      <dgm:prSet/>
      <dgm:spPr/>
      <dgm:t>
        <a:bodyPr/>
        <a:lstStyle/>
        <a:p>
          <a:endParaRPr lang="en-US"/>
        </a:p>
      </dgm:t>
    </dgm:pt>
    <dgm:pt modelId="{C11056DA-DC68-4BA8-BCA1-2BC5270A73EB}">
      <dgm:prSet phldrT="[Text]"/>
      <dgm:spPr>
        <a:solidFill>
          <a:srgbClr val="00B050"/>
        </a:solidFill>
      </dgm:spPr>
      <dgm:t>
        <a:bodyPr/>
        <a:lstStyle/>
        <a:p>
          <a:r>
            <a:rPr lang="en-US" dirty="0" smtClean="0"/>
            <a:t>Mongo-1c</a:t>
          </a:r>
        </a:p>
        <a:p>
          <a:endParaRPr lang="en-US" dirty="0"/>
        </a:p>
      </dgm:t>
    </dgm:pt>
    <dgm:pt modelId="{43265D81-6AF2-403F-83AF-3FF300B960AF}" type="parTrans" cxnId="{CD682398-8A05-41F8-8DFB-63E0BB87529C}">
      <dgm:prSet/>
      <dgm:spPr>
        <a:ln>
          <a:solidFill>
            <a:srgbClr val="00B050"/>
          </a:solidFill>
        </a:ln>
      </dgm:spPr>
      <dgm:t>
        <a:bodyPr/>
        <a:lstStyle/>
        <a:p>
          <a:endParaRPr lang="en-US"/>
        </a:p>
      </dgm:t>
    </dgm:pt>
    <dgm:pt modelId="{1F7E0B37-1B6D-46F9-B79B-FC50100E024B}" type="sibTrans" cxnId="{CD682398-8A05-41F8-8DFB-63E0BB87529C}">
      <dgm:prSet/>
      <dgm:spPr/>
      <dgm:t>
        <a:bodyPr/>
        <a:lstStyle/>
        <a:p>
          <a:endParaRPr lang="en-US"/>
        </a:p>
      </dgm:t>
    </dgm:pt>
    <dgm:pt modelId="{3AD0937B-24D7-4D00-9A5A-1AFDF29BBBF4}" type="pres">
      <dgm:prSet presAssocID="{D6D8855F-7CC7-4E53-8B1B-E0461EABB081}" presName="Name0" presStyleCnt="0">
        <dgm:presLayoutVars>
          <dgm:chPref val="1"/>
          <dgm:dir/>
          <dgm:animOne val="branch"/>
          <dgm:animLvl val="lvl"/>
          <dgm:resizeHandles val="exact"/>
        </dgm:presLayoutVars>
      </dgm:prSet>
      <dgm:spPr/>
      <dgm:t>
        <a:bodyPr/>
        <a:lstStyle/>
        <a:p>
          <a:endParaRPr lang="en-US"/>
        </a:p>
      </dgm:t>
    </dgm:pt>
    <dgm:pt modelId="{5A4D05C0-5086-413C-9E70-EE200BBA7BA0}" type="pres">
      <dgm:prSet presAssocID="{1FB9D04C-EE55-4CA5-B7E9-F6C7A4BD5DDA}" presName="root1" presStyleCnt="0"/>
      <dgm:spPr/>
    </dgm:pt>
    <dgm:pt modelId="{2EBC89F7-BC09-4E22-AA90-07E707A5517E}" type="pres">
      <dgm:prSet presAssocID="{1FB9D04C-EE55-4CA5-B7E9-F6C7A4BD5DDA}" presName="LevelOneTextNode" presStyleLbl="node0" presStyleIdx="0" presStyleCnt="1" custLinFactNeighborX="-75661" custLinFactNeighborY="-16901">
        <dgm:presLayoutVars>
          <dgm:chPref val="3"/>
        </dgm:presLayoutVars>
      </dgm:prSet>
      <dgm:spPr/>
      <dgm:t>
        <a:bodyPr/>
        <a:lstStyle/>
        <a:p>
          <a:endParaRPr lang="en-US"/>
        </a:p>
      </dgm:t>
    </dgm:pt>
    <dgm:pt modelId="{60D73E04-7699-4E8F-AF30-EB347C92D2AD}" type="pres">
      <dgm:prSet presAssocID="{1FB9D04C-EE55-4CA5-B7E9-F6C7A4BD5DDA}" presName="level2hierChild" presStyleCnt="0"/>
      <dgm:spPr/>
    </dgm:pt>
    <dgm:pt modelId="{2BDFAC59-F192-4769-84D0-B101B4CFF8D1}" type="pres">
      <dgm:prSet presAssocID="{8631504D-F60C-4253-A78C-C6D628A7D8E4}" presName="conn2-1" presStyleLbl="parChTrans1D2" presStyleIdx="0" presStyleCnt="3"/>
      <dgm:spPr/>
      <dgm:t>
        <a:bodyPr/>
        <a:lstStyle/>
        <a:p>
          <a:endParaRPr lang="en-US"/>
        </a:p>
      </dgm:t>
    </dgm:pt>
    <dgm:pt modelId="{8695061A-2C20-4D6D-BC2C-2FAEB61E70E1}" type="pres">
      <dgm:prSet presAssocID="{8631504D-F60C-4253-A78C-C6D628A7D8E4}" presName="connTx" presStyleLbl="parChTrans1D2" presStyleIdx="0" presStyleCnt="3"/>
      <dgm:spPr/>
      <dgm:t>
        <a:bodyPr/>
        <a:lstStyle/>
        <a:p>
          <a:endParaRPr lang="en-US"/>
        </a:p>
      </dgm:t>
    </dgm:pt>
    <dgm:pt modelId="{5B9B820C-A7D9-465F-9451-358E54544DBC}" type="pres">
      <dgm:prSet presAssocID="{261AC58B-4354-4051-9676-DB830A03E8C3}" presName="root2" presStyleCnt="0"/>
      <dgm:spPr/>
    </dgm:pt>
    <dgm:pt modelId="{390CE78E-0320-4BC4-8815-672771E3320F}" type="pres">
      <dgm:prSet presAssocID="{261AC58B-4354-4051-9676-DB830A03E8C3}" presName="LevelTwoTextNode" presStyleLbl="node2" presStyleIdx="0" presStyleCnt="3">
        <dgm:presLayoutVars>
          <dgm:chPref val="3"/>
        </dgm:presLayoutVars>
      </dgm:prSet>
      <dgm:spPr/>
      <dgm:t>
        <a:bodyPr/>
        <a:lstStyle/>
        <a:p>
          <a:endParaRPr lang="en-US"/>
        </a:p>
      </dgm:t>
    </dgm:pt>
    <dgm:pt modelId="{0CE0DA3C-9016-4782-8E82-402F05CBB5E5}" type="pres">
      <dgm:prSet presAssocID="{261AC58B-4354-4051-9676-DB830A03E8C3}" presName="level3hierChild" presStyleCnt="0"/>
      <dgm:spPr/>
    </dgm:pt>
    <dgm:pt modelId="{05D784F3-C470-4C47-9C5D-A426C027B110}" type="pres">
      <dgm:prSet presAssocID="{70DE1C5E-CB59-4C3D-B957-D4D0AD8D87F6}" presName="conn2-1" presStyleLbl="parChTrans1D2" presStyleIdx="1" presStyleCnt="3"/>
      <dgm:spPr/>
      <dgm:t>
        <a:bodyPr/>
        <a:lstStyle/>
        <a:p>
          <a:endParaRPr lang="en-US"/>
        </a:p>
      </dgm:t>
    </dgm:pt>
    <dgm:pt modelId="{3F981003-ECFC-4E34-B299-19AEA9F0FFDD}" type="pres">
      <dgm:prSet presAssocID="{70DE1C5E-CB59-4C3D-B957-D4D0AD8D87F6}" presName="connTx" presStyleLbl="parChTrans1D2" presStyleIdx="1" presStyleCnt="3"/>
      <dgm:spPr/>
      <dgm:t>
        <a:bodyPr/>
        <a:lstStyle/>
        <a:p>
          <a:endParaRPr lang="en-US"/>
        </a:p>
      </dgm:t>
    </dgm:pt>
    <dgm:pt modelId="{B4705A44-AE68-40DA-8B90-1FFB2186392A}" type="pres">
      <dgm:prSet presAssocID="{3DDE5961-5E93-447B-AF95-818F4E01DCEC}" presName="root2" presStyleCnt="0"/>
      <dgm:spPr/>
    </dgm:pt>
    <dgm:pt modelId="{D2306E59-9B84-48AA-8467-A4E1733A19EB}" type="pres">
      <dgm:prSet presAssocID="{3DDE5961-5E93-447B-AF95-818F4E01DCEC}" presName="LevelTwoTextNode" presStyleLbl="node2" presStyleIdx="1" presStyleCnt="3">
        <dgm:presLayoutVars>
          <dgm:chPref val="3"/>
        </dgm:presLayoutVars>
      </dgm:prSet>
      <dgm:spPr/>
      <dgm:t>
        <a:bodyPr/>
        <a:lstStyle/>
        <a:p>
          <a:endParaRPr lang="en-US"/>
        </a:p>
      </dgm:t>
    </dgm:pt>
    <dgm:pt modelId="{3B63930B-F188-4442-974B-CA7D93943C94}" type="pres">
      <dgm:prSet presAssocID="{3DDE5961-5E93-447B-AF95-818F4E01DCEC}" presName="level3hierChild" presStyleCnt="0"/>
      <dgm:spPr/>
    </dgm:pt>
    <dgm:pt modelId="{5BF0120E-CD86-46B5-91E5-41E440082204}" type="pres">
      <dgm:prSet presAssocID="{43265D81-6AF2-403F-83AF-3FF300B960AF}" presName="conn2-1" presStyleLbl="parChTrans1D2" presStyleIdx="2" presStyleCnt="3"/>
      <dgm:spPr/>
      <dgm:t>
        <a:bodyPr/>
        <a:lstStyle/>
        <a:p>
          <a:endParaRPr lang="en-US"/>
        </a:p>
      </dgm:t>
    </dgm:pt>
    <dgm:pt modelId="{ECD67AE6-D6A5-4FA8-9446-68ED559141E6}" type="pres">
      <dgm:prSet presAssocID="{43265D81-6AF2-403F-83AF-3FF300B960AF}" presName="connTx" presStyleLbl="parChTrans1D2" presStyleIdx="2" presStyleCnt="3"/>
      <dgm:spPr/>
      <dgm:t>
        <a:bodyPr/>
        <a:lstStyle/>
        <a:p>
          <a:endParaRPr lang="en-US"/>
        </a:p>
      </dgm:t>
    </dgm:pt>
    <dgm:pt modelId="{5AC755EB-3511-435C-A990-ADA4165527C8}" type="pres">
      <dgm:prSet presAssocID="{C11056DA-DC68-4BA8-BCA1-2BC5270A73EB}" presName="root2" presStyleCnt="0"/>
      <dgm:spPr/>
    </dgm:pt>
    <dgm:pt modelId="{C1AD5A87-9954-4A71-BFBB-F24AD2D56C39}" type="pres">
      <dgm:prSet presAssocID="{C11056DA-DC68-4BA8-BCA1-2BC5270A73EB}" presName="LevelTwoTextNode" presStyleLbl="node2" presStyleIdx="2" presStyleCnt="3">
        <dgm:presLayoutVars>
          <dgm:chPref val="3"/>
        </dgm:presLayoutVars>
      </dgm:prSet>
      <dgm:spPr/>
      <dgm:t>
        <a:bodyPr/>
        <a:lstStyle/>
        <a:p>
          <a:endParaRPr lang="en-US"/>
        </a:p>
      </dgm:t>
    </dgm:pt>
    <dgm:pt modelId="{01E93E72-9992-47F0-A5E7-89697590D6B5}" type="pres">
      <dgm:prSet presAssocID="{C11056DA-DC68-4BA8-BCA1-2BC5270A73EB}" presName="level3hierChild" presStyleCnt="0"/>
      <dgm:spPr/>
    </dgm:pt>
  </dgm:ptLst>
  <dgm:cxnLst>
    <dgm:cxn modelId="{EC21AD57-3F44-4C0D-8C16-1F95F359EE21}" type="presOf" srcId="{261AC58B-4354-4051-9676-DB830A03E8C3}" destId="{390CE78E-0320-4BC4-8815-672771E3320F}" srcOrd="0" destOrd="0" presId="urn:microsoft.com/office/officeart/2008/layout/HorizontalMultiLevelHierarchy"/>
    <dgm:cxn modelId="{6F4AA649-5ACC-429D-8BF3-2F13F3A0B24E}" type="presOf" srcId="{1FB9D04C-EE55-4CA5-B7E9-F6C7A4BD5DDA}" destId="{2EBC89F7-BC09-4E22-AA90-07E707A5517E}" srcOrd="0" destOrd="0" presId="urn:microsoft.com/office/officeart/2008/layout/HorizontalMultiLevelHierarchy"/>
    <dgm:cxn modelId="{D0ED8530-46E4-4162-BA47-D9232586E514}" type="presOf" srcId="{C11056DA-DC68-4BA8-BCA1-2BC5270A73EB}" destId="{C1AD5A87-9954-4A71-BFBB-F24AD2D56C39}" srcOrd="0" destOrd="0" presId="urn:microsoft.com/office/officeart/2008/layout/HorizontalMultiLevelHierarchy"/>
    <dgm:cxn modelId="{1FD705E3-AA75-4920-BAEF-0B7A9A110036}" type="presOf" srcId="{70DE1C5E-CB59-4C3D-B957-D4D0AD8D87F6}" destId="{05D784F3-C470-4C47-9C5D-A426C027B110}" srcOrd="0" destOrd="0" presId="urn:microsoft.com/office/officeart/2008/layout/HorizontalMultiLevelHierarchy"/>
    <dgm:cxn modelId="{8B5732BE-E869-45F0-9505-A76BB00FD617}" srcId="{1FB9D04C-EE55-4CA5-B7E9-F6C7A4BD5DDA}" destId="{3DDE5961-5E93-447B-AF95-818F4E01DCEC}" srcOrd="1" destOrd="0" parTransId="{70DE1C5E-CB59-4C3D-B957-D4D0AD8D87F6}" sibTransId="{9D60C49F-C832-4647-A56A-49A6FDF66741}"/>
    <dgm:cxn modelId="{25B2C377-53B9-4D8B-9719-4DC2A82EF89D}" type="presOf" srcId="{8631504D-F60C-4253-A78C-C6D628A7D8E4}" destId="{2BDFAC59-F192-4769-84D0-B101B4CFF8D1}" srcOrd="0" destOrd="0" presId="urn:microsoft.com/office/officeart/2008/layout/HorizontalMultiLevelHierarchy"/>
    <dgm:cxn modelId="{CD682398-8A05-41F8-8DFB-63E0BB87529C}" srcId="{1FB9D04C-EE55-4CA5-B7E9-F6C7A4BD5DDA}" destId="{C11056DA-DC68-4BA8-BCA1-2BC5270A73EB}" srcOrd="2" destOrd="0" parTransId="{43265D81-6AF2-403F-83AF-3FF300B960AF}" sibTransId="{1F7E0B37-1B6D-46F9-B79B-FC50100E024B}"/>
    <dgm:cxn modelId="{6273B10A-7787-4F34-8657-919D1ECF34BD}" type="presOf" srcId="{3DDE5961-5E93-447B-AF95-818F4E01DCEC}" destId="{D2306E59-9B84-48AA-8467-A4E1733A19EB}" srcOrd="0" destOrd="0" presId="urn:microsoft.com/office/officeart/2008/layout/HorizontalMultiLevelHierarchy"/>
    <dgm:cxn modelId="{F0DF9FD1-451C-421D-9F04-49952B818A18}" srcId="{1FB9D04C-EE55-4CA5-B7E9-F6C7A4BD5DDA}" destId="{261AC58B-4354-4051-9676-DB830A03E8C3}" srcOrd="0" destOrd="0" parTransId="{8631504D-F60C-4253-A78C-C6D628A7D8E4}" sibTransId="{F628878C-C33A-4AA9-916D-70B9EF784117}"/>
    <dgm:cxn modelId="{0C44AF9C-78E1-4CE6-99D8-76E680F891A6}" type="presOf" srcId="{D6D8855F-7CC7-4E53-8B1B-E0461EABB081}" destId="{3AD0937B-24D7-4D00-9A5A-1AFDF29BBBF4}" srcOrd="0" destOrd="0" presId="urn:microsoft.com/office/officeart/2008/layout/HorizontalMultiLevelHierarchy"/>
    <dgm:cxn modelId="{DDA0C079-0F77-4165-AB7A-63BB264792AE}" type="presOf" srcId="{43265D81-6AF2-403F-83AF-3FF300B960AF}" destId="{5BF0120E-CD86-46B5-91E5-41E440082204}" srcOrd="0" destOrd="0" presId="urn:microsoft.com/office/officeart/2008/layout/HorizontalMultiLevelHierarchy"/>
    <dgm:cxn modelId="{96BEEBFC-7DDB-4F32-A6C7-6F9E6F0538E2}" srcId="{D6D8855F-7CC7-4E53-8B1B-E0461EABB081}" destId="{1FB9D04C-EE55-4CA5-B7E9-F6C7A4BD5DDA}" srcOrd="0" destOrd="0" parTransId="{4AE59051-1940-4453-9753-04121EC49B0C}" sibTransId="{E575B026-E33A-4B62-9D6E-FB6D8817DC30}"/>
    <dgm:cxn modelId="{6F846348-BFBC-4550-B325-CA1B396AB810}" type="presOf" srcId="{8631504D-F60C-4253-A78C-C6D628A7D8E4}" destId="{8695061A-2C20-4D6D-BC2C-2FAEB61E70E1}" srcOrd="1" destOrd="0" presId="urn:microsoft.com/office/officeart/2008/layout/HorizontalMultiLevelHierarchy"/>
    <dgm:cxn modelId="{F7D39227-0B2A-4F1F-9267-7D4D102ECEC5}" type="presOf" srcId="{43265D81-6AF2-403F-83AF-3FF300B960AF}" destId="{ECD67AE6-D6A5-4FA8-9446-68ED559141E6}" srcOrd="1" destOrd="0" presId="urn:microsoft.com/office/officeart/2008/layout/HorizontalMultiLevelHierarchy"/>
    <dgm:cxn modelId="{9E633CFA-3483-4F3B-AD21-F4206D3ED23E}" type="presOf" srcId="{70DE1C5E-CB59-4C3D-B957-D4D0AD8D87F6}" destId="{3F981003-ECFC-4E34-B299-19AEA9F0FFDD}" srcOrd="1" destOrd="0" presId="urn:microsoft.com/office/officeart/2008/layout/HorizontalMultiLevelHierarchy"/>
    <dgm:cxn modelId="{FC71018F-6030-49B5-BA59-90034110066C}" type="presParOf" srcId="{3AD0937B-24D7-4D00-9A5A-1AFDF29BBBF4}" destId="{5A4D05C0-5086-413C-9E70-EE200BBA7BA0}" srcOrd="0" destOrd="0" presId="urn:microsoft.com/office/officeart/2008/layout/HorizontalMultiLevelHierarchy"/>
    <dgm:cxn modelId="{D01AF956-35A8-439A-B37B-B49381A8BAB7}" type="presParOf" srcId="{5A4D05C0-5086-413C-9E70-EE200BBA7BA0}" destId="{2EBC89F7-BC09-4E22-AA90-07E707A5517E}" srcOrd="0" destOrd="0" presId="urn:microsoft.com/office/officeart/2008/layout/HorizontalMultiLevelHierarchy"/>
    <dgm:cxn modelId="{A29B1F07-DC46-49C2-86F7-0FEDA6211670}" type="presParOf" srcId="{5A4D05C0-5086-413C-9E70-EE200BBA7BA0}" destId="{60D73E04-7699-4E8F-AF30-EB347C92D2AD}" srcOrd="1" destOrd="0" presId="urn:microsoft.com/office/officeart/2008/layout/HorizontalMultiLevelHierarchy"/>
    <dgm:cxn modelId="{5F028155-0C4B-462B-8A6A-F9192B8F6D94}" type="presParOf" srcId="{60D73E04-7699-4E8F-AF30-EB347C92D2AD}" destId="{2BDFAC59-F192-4769-84D0-B101B4CFF8D1}" srcOrd="0" destOrd="0" presId="urn:microsoft.com/office/officeart/2008/layout/HorizontalMultiLevelHierarchy"/>
    <dgm:cxn modelId="{14A589BA-EF0D-4431-8CC0-6E4A6E0B0C22}" type="presParOf" srcId="{2BDFAC59-F192-4769-84D0-B101B4CFF8D1}" destId="{8695061A-2C20-4D6D-BC2C-2FAEB61E70E1}" srcOrd="0" destOrd="0" presId="urn:microsoft.com/office/officeart/2008/layout/HorizontalMultiLevelHierarchy"/>
    <dgm:cxn modelId="{C449F935-7573-448B-AB9B-28A59DE41A08}" type="presParOf" srcId="{60D73E04-7699-4E8F-AF30-EB347C92D2AD}" destId="{5B9B820C-A7D9-465F-9451-358E54544DBC}" srcOrd="1" destOrd="0" presId="urn:microsoft.com/office/officeart/2008/layout/HorizontalMultiLevelHierarchy"/>
    <dgm:cxn modelId="{505F6136-4E0D-4F11-A43A-B718F325A2CB}" type="presParOf" srcId="{5B9B820C-A7D9-465F-9451-358E54544DBC}" destId="{390CE78E-0320-4BC4-8815-672771E3320F}" srcOrd="0" destOrd="0" presId="urn:microsoft.com/office/officeart/2008/layout/HorizontalMultiLevelHierarchy"/>
    <dgm:cxn modelId="{C001E932-3A57-407A-8806-BF5EA515D318}" type="presParOf" srcId="{5B9B820C-A7D9-465F-9451-358E54544DBC}" destId="{0CE0DA3C-9016-4782-8E82-402F05CBB5E5}" srcOrd="1" destOrd="0" presId="urn:microsoft.com/office/officeart/2008/layout/HorizontalMultiLevelHierarchy"/>
    <dgm:cxn modelId="{9387C20A-8039-4565-8287-AA934A235EB1}" type="presParOf" srcId="{60D73E04-7699-4E8F-AF30-EB347C92D2AD}" destId="{05D784F3-C470-4C47-9C5D-A426C027B110}" srcOrd="2" destOrd="0" presId="urn:microsoft.com/office/officeart/2008/layout/HorizontalMultiLevelHierarchy"/>
    <dgm:cxn modelId="{BF33C37D-ED3F-4F3C-8434-A5346D5F0D32}" type="presParOf" srcId="{05D784F3-C470-4C47-9C5D-A426C027B110}" destId="{3F981003-ECFC-4E34-B299-19AEA9F0FFDD}" srcOrd="0" destOrd="0" presId="urn:microsoft.com/office/officeart/2008/layout/HorizontalMultiLevelHierarchy"/>
    <dgm:cxn modelId="{FF333A1D-B38A-4A37-99D3-653C935E8702}" type="presParOf" srcId="{60D73E04-7699-4E8F-AF30-EB347C92D2AD}" destId="{B4705A44-AE68-40DA-8B90-1FFB2186392A}" srcOrd="3" destOrd="0" presId="urn:microsoft.com/office/officeart/2008/layout/HorizontalMultiLevelHierarchy"/>
    <dgm:cxn modelId="{D7AF1CF2-1654-45D8-A496-EC0A58DEB0C6}" type="presParOf" srcId="{B4705A44-AE68-40DA-8B90-1FFB2186392A}" destId="{D2306E59-9B84-48AA-8467-A4E1733A19EB}" srcOrd="0" destOrd="0" presId="urn:microsoft.com/office/officeart/2008/layout/HorizontalMultiLevelHierarchy"/>
    <dgm:cxn modelId="{28E7752D-CE49-418D-B057-579EE47D942F}" type="presParOf" srcId="{B4705A44-AE68-40DA-8B90-1FFB2186392A}" destId="{3B63930B-F188-4442-974B-CA7D93943C94}" srcOrd="1" destOrd="0" presId="urn:microsoft.com/office/officeart/2008/layout/HorizontalMultiLevelHierarchy"/>
    <dgm:cxn modelId="{82978EF6-CC96-405D-84A1-7369D580BA20}" type="presParOf" srcId="{60D73E04-7699-4E8F-AF30-EB347C92D2AD}" destId="{5BF0120E-CD86-46B5-91E5-41E440082204}" srcOrd="4" destOrd="0" presId="urn:microsoft.com/office/officeart/2008/layout/HorizontalMultiLevelHierarchy"/>
    <dgm:cxn modelId="{05D1AE5A-84E4-4C74-BC61-9F844137B510}" type="presParOf" srcId="{5BF0120E-CD86-46B5-91E5-41E440082204}" destId="{ECD67AE6-D6A5-4FA8-9446-68ED559141E6}" srcOrd="0" destOrd="0" presId="urn:microsoft.com/office/officeart/2008/layout/HorizontalMultiLevelHierarchy"/>
    <dgm:cxn modelId="{1B05CED0-3CD5-4BA9-A494-111E82FAFF46}" type="presParOf" srcId="{60D73E04-7699-4E8F-AF30-EB347C92D2AD}" destId="{5AC755EB-3511-435C-A990-ADA4165527C8}" srcOrd="5" destOrd="0" presId="urn:microsoft.com/office/officeart/2008/layout/HorizontalMultiLevelHierarchy"/>
    <dgm:cxn modelId="{95BCB51C-D1AD-4CB6-B200-E83DE450D097}" type="presParOf" srcId="{5AC755EB-3511-435C-A990-ADA4165527C8}" destId="{C1AD5A87-9954-4A71-BFBB-F24AD2D56C39}" srcOrd="0" destOrd="0" presId="urn:microsoft.com/office/officeart/2008/layout/HorizontalMultiLevelHierarchy"/>
    <dgm:cxn modelId="{735C9111-F6FA-4CD9-BEAF-F740D941199C}" type="presParOf" srcId="{5AC755EB-3511-435C-A990-ADA4165527C8}" destId="{01E93E72-9992-47F0-A5E7-89697590D6B5}"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6D8855F-7CC7-4E53-8B1B-E0461EABB081}"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US"/>
        </a:p>
      </dgm:t>
    </dgm:pt>
    <dgm:pt modelId="{1FB9D04C-EE55-4CA5-B7E9-F6C7A4BD5DDA}">
      <dgm:prSet phldrT="[Text]"/>
      <dgm:spPr>
        <a:solidFill>
          <a:srgbClr val="00B050"/>
        </a:solidFill>
      </dgm:spPr>
      <dgm:t>
        <a:bodyPr/>
        <a:lstStyle/>
        <a:p>
          <a:r>
            <a:rPr lang="en-US" dirty="0" smtClean="0"/>
            <a:t>rs1 – Shard 2</a:t>
          </a:r>
        </a:p>
      </dgm:t>
    </dgm:pt>
    <dgm:pt modelId="{4AE59051-1940-4453-9753-04121EC49B0C}" type="parTrans" cxnId="{96BEEBFC-7DDB-4F32-A6C7-6F9E6F0538E2}">
      <dgm:prSet/>
      <dgm:spPr/>
      <dgm:t>
        <a:bodyPr/>
        <a:lstStyle/>
        <a:p>
          <a:endParaRPr lang="en-US"/>
        </a:p>
      </dgm:t>
    </dgm:pt>
    <dgm:pt modelId="{E575B026-E33A-4B62-9D6E-FB6D8817DC30}" type="sibTrans" cxnId="{96BEEBFC-7DDB-4F32-A6C7-6F9E6F0538E2}">
      <dgm:prSet/>
      <dgm:spPr/>
      <dgm:t>
        <a:bodyPr/>
        <a:lstStyle/>
        <a:p>
          <a:endParaRPr lang="en-US"/>
        </a:p>
      </dgm:t>
    </dgm:pt>
    <dgm:pt modelId="{261AC58B-4354-4051-9676-DB830A03E8C3}">
      <dgm:prSet phldrT="[Text]"/>
      <dgm:spPr>
        <a:solidFill>
          <a:srgbClr val="00B050"/>
        </a:solidFill>
      </dgm:spPr>
      <dgm:t>
        <a:bodyPr/>
        <a:lstStyle/>
        <a:p>
          <a:r>
            <a:rPr lang="en-US" dirty="0" smtClean="0"/>
            <a:t>Mongo-2a</a:t>
          </a:r>
          <a:endParaRPr lang="en-US" dirty="0"/>
        </a:p>
      </dgm:t>
    </dgm:pt>
    <dgm:pt modelId="{8631504D-F60C-4253-A78C-C6D628A7D8E4}" type="parTrans" cxnId="{F0DF9FD1-451C-421D-9F04-49952B818A18}">
      <dgm:prSet/>
      <dgm:spPr>
        <a:ln>
          <a:solidFill>
            <a:srgbClr val="00B050"/>
          </a:solidFill>
        </a:ln>
      </dgm:spPr>
      <dgm:t>
        <a:bodyPr/>
        <a:lstStyle/>
        <a:p>
          <a:endParaRPr lang="en-US"/>
        </a:p>
      </dgm:t>
    </dgm:pt>
    <dgm:pt modelId="{F628878C-C33A-4AA9-916D-70B9EF784117}" type="sibTrans" cxnId="{F0DF9FD1-451C-421D-9F04-49952B818A18}">
      <dgm:prSet/>
      <dgm:spPr/>
      <dgm:t>
        <a:bodyPr/>
        <a:lstStyle/>
        <a:p>
          <a:endParaRPr lang="en-US"/>
        </a:p>
      </dgm:t>
    </dgm:pt>
    <dgm:pt modelId="{3DDE5961-5E93-447B-AF95-818F4E01DCEC}">
      <dgm:prSet phldrT="[Text]"/>
      <dgm:spPr>
        <a:solidFill>
          <a:srgbClr val="00B050"/>
        </a:solidFill>
      </dgm:spPr>
      <dgm:t>
        <a:bodyPr/>
        <a:lstStyle/>
        <a:p>
          <a:r>
            <a:rPr lang="en-US" dirty="0" smtClean="0"/>
            <a:t>Mongo-2b</a:t>
          </a:r>
          <a:endParaRPr lang="en-US" dirty="0"/>
        </a:p>
      </dgm:t>
    </dgm:pt>
    <dgm:pt modelId="{70DE1C5E-CB59-4C3D-B957-D4D0AD8D87F6}" type="parTrans" cxnId="{8B5732BE-E869-45F0-9505-A76BB00FD617}">
      <dgm:prSet/>
      <dgm:spPr>
        <a:ln>
          <a:solidFill>
            <a:srgbClr val="00B050"/>
          </a:solidFill>
        </a:ln>
      </dgm:spPr>
      <dgm:t>
        <a:bodyPr/>
        <a:lstStyle/>
        <a:p>
          <a:endParaRPr lang="en-US"/>
        </a:p>
      </dgm:t>
    </dgm:pt>
    <dgm:pt modelId="{9D60C49F-C832-4647-A56A-49A6FDF66741}" type="sibTrans" cxnId="{8B5732BE-E869-45F0-9505-A76BB00FD617}">
      <dgm:prSet/>
      <dgm:spPr/>
      <dgm:t>
        <a:bodyPr/>
        <a:lstStyle/>
        <a:p>
          <a:endParaRPr lang="en-US"/>
        </a:p>
      </dgm:t>
    </dgm:pt>
    <dgm:pt modelId="{C11056DA-DC68-4BA8-BCA1-2BC5270A73EB}">
      <dgm:prSet phldrT="[Text]"/>
      <dgm:spPr>
        <a:solidFill>
          <a:srgbClr val="00B050"/>
        </a:solidFill>
      </dgm:spPr>
      <dgm:t>
        <a:bodyPr/>
        <a:lstStyle/>
        <a:p>
          <a:r>
            <a:rPr lang="en-US" dirty="0" smtClean="0"/>
            <a:t>Mongo-2c</a:t>
          </a:r>
        </a:p>
        <a:p>
          <a:endParaRPr lang="en-US" dirty="0"/>
        </a:p>
      </dgm:t>
    </dgm:pt>
    <dgm:pt modelId="{43265D81-6AF2-403F-83AF-3FF300B960AF}" type="parTrans" cxnId="{CD682398-8A05-41F8-8DFB-63E0BB87529C}">
      <dgm:prSet/>
      <dgm:spPr>
        <a:ln>
          <a:solidFill>
            <a:srgbClr val="00B050"/>
          </a:solidFill>
        </a:ln>
      </dgm:spPr>
      <dgm:t>
        <a:bodyPr/>
        <a:lstStyle/>
        <a:p>
          <a:endParaRPr lang="en-US"/>
        </a:p>
      </dgm:t>
    </dgm:pt>
    <dgm:pt modelId="{1F7E0B37-1B6D-46F9-B79B-FC50100E024B}" type="sibTrans" cxnId="{CD682398-8A05-41F8-8DFB-63E0BB87529C}">
      <dgm:prSet/>
      <dgm:spPr/>
      <dgm:t>
        <a:bodyPr/>
        <a:lstStyle/>
        <a:p>
          <a:endParaRPr lang="en-US"/>
        </a:p>
      </dgm:t>
    </dgm:pt>
    <dgm:pt modelId="{3AD0937B-24D7-4D00-9A5A-1AFDF29BBBF4}" type="pres">
      <dgm:prSet presAssocID="{D6D8855F-7CC7-4E53-8B1B-E0461EABB081}" presName="Name0" presStyleCnt="0">
        <dgm:presLayoutVars>
          <dgm:chPref val="1"/>
          <dgm:dir/>
          <dgm:animOne val="branch"/>
          <dgm:animLvl val="lvl"/>
          <dgm:resizeHandles val="exact"/>
        </dgm:presLayoutVars>
      </dgm:prSet>
      <dgm:spPr/>
      <dgm:t>
        <a:bodyPr/>
        <a:lstStyle/>
        <a:p>
          <a:endParaRPr lang="en-US"/>
        </a:p>
      </dgm:t>
    </dgm:pt>
    <dgm:pt modelId="{5A4D05C0-5086-413C-9E70-EE200BBA7BA0}" type="pres">
      <dgm:prSet presAssocID="{1FB9D04C-EE55-4CA5-B7E9-F6C7A4BD5DDA}" presName="root1" presStyleCnt="0"/>
      <dgm:spPr/>
    </dgm:pt>
    <dgm:pt modelId="{2EBC89F7-BC09-4E22-AA90-07E707A5517E}" type="pres">
      <dgm:prSet presAssocID="{1FB9D04C-EE55-4CA5-B7E9-F6C7A4BD5DDA}" presName="LevelOneTextNode" presStyleLbl="node0" presStyleIdx="0" presStyleCnt="1" custLinFactX="-122356" custLinFactNeighborX="-200000" custLinFactNeighborY="-43023">
        <dgm:presLayoutVars>
          <dgm:chPref val="3"/>
        </dgm:presLayoutVars>
      </dgm:prSet>
      <dgm:spPr/>
      <dgm:t>
        <a:bodyPr/>
        <a:lstStyle/>
        <a:p>
          <a:endParaRPr lang="en-US"/>
        </a:p>
      </dgm:t>
    </dgm:pt>
    <dgm:pt modelId="{60D73E04-7699-4E8F-AF30-EB347C92D2AD}" type="pres">
      <dgm:prSet presAssocID="{1FB9D04C-EE55-4CA5-B7E9-F6C7A4BD5DDA}" presName="level2hierChild" presStyleCnt="0"/>
      <dgm:spPr/>
    </dgm:pt>
    <dgm:pt modelId="{2BDFAC59-F192-4769-84D0-B101B4CFF8D1}" type="pres">
      <dgm:prSet presAssocID="{8631504D-F60C-4253-A78C-C6D628A7D8E4}" presName="conn2-1" presStyleLbl="parChTrans1D2" presStyleIdx="0" presStyleCnt="3"/>
      <dgm:spPr/>
      <dgm:t>
        <a:bodyPr/>
        <a:lstStyle/>
        <a:p>
          <a:endParaRPr lang="en-US"/>
        </a:p>
      </dgm:t>
    </dgm:pt>
    <dgm:pt modelId="{8695061A-2C20-4D6D-BC2C-2FAEB61E70E1}" type="pres">
      <dgm:prSet presAssocID="{8631504D-F60C-4253-A78C-C6D628A7D8E4}" presName="connTx" presStyleLbl="parChTrans1D2" presStyleIdx="0" presStyleCnt="3"/>
      <dgm:spPr/>
      <dgm:t>
        <a:bodyPr/>
        <a:lstStyle/>
        <a:p>
          <a:endParaRPr lang="en-US"/>
        </a:p>
      </dgm:t>
    </dgm:pt>
    <dgm:pt modelId="{5B9B820C-A7D9-465F-9451-358E54544DBC}" type="pres">
      <dgm:prSet presAssocID="{261AC58B-4354-4051-9676-DB830A03E8C3}" presName="root2" presStyleCnt="0"/>
      <dgm:spPr/>
    </dgm:pt>
    <dgm:pt modelId="{390CE78E-0320-4BC4-8815-672771E3320F}" type="pres">
      <dgm:prSet presAssocID="{261AC58B-4354-4051-9676-DB830A03E8C3}" presName="LevelTwoTextNode" presStyleLbl="node2" presStyleIdx="0" presStyleCnt="3">
        <dgm:presLayoutVars>
          <dgm:chPref val="3"/>
        </dgm:presLayoutVars>
      </dgm:prSet>
      <dgm:spPr/>
      <dgm:t>
        <a:bodyPr/>
        <a:lstStyle/>
        <a:p>
          <a:endParaRPr lang="en-US"/>
        </a:p>
      </dgm:t>
    </dgm:pt>
    <dgm:pt modelId="{0CE0DA3C-9016-4782-8E82-402F05CBB5E5}" type="pres">
      <dgm:prSet presAssocID="{261AC58B-4354-4051-9676-DB830A03E8C3}" presName="level3hierChild" presStyleCnt="0"/>
      <dgm:spPr/>
    </dgm:pt>
    <dgm:pt modelId="{05D784F3-C470-4C47-9C5D-A426C027B110}" type="pres">
      <dgm:prSet presAssocID="{70DE1C5E-CB59-4C3D-B957-D4D0AD8D87F6}" presName="conn2-1" presStyleLbl="parChTrans1D2" presStyleIdx="1" presStyleCnt="3"/>
      <dgm:spPr/>
      <dgm:t>
        <a:bodyPr/>
        <a:lstStyle/>
        <a:p>
          <a:endParaRPr lang="en-US"/>
        </a:p>
      </dgm:t>
    </dgm:pt>
    <dgm:pt modelId="{3F981003-ECFC-4E34-B299-19AEA9F0FFDD}" type="pres">
      <dgm:prSet presAssocID="{70DE1C5E-CB59-4C3D-B957-D4D0AD8D87F6}" presName="connTx" presStyleLbl="parChTrans1D2" presStyleIdx="1" presStyleCnt="3"/>
      <dgm:spPr/>
      <dgm:t>
        <a:bodyPr/>
        <a:lstStyle/>
        <a:p>
          <a:endParaRPr lang="en-US"/>
        </a:p>
      </dgm:t>
    </dgm:pt>
    <dgm:pt modelId="{B4705A44-AE68-40DA-8B90-1FFB2186392A}" type="pres">
      <dgm:prSet presAssocID="{3DDE5961-5E93-447B-AF95-818F4E01DCEC}" presName="root2" presStyleCnt="0"/>
      <dgm:spPr/>
    </dgm:pt>
    <dgm:pt modelId="{D2306E59-9B84-48AA-8467-A4E1733A19EB}" type="pres">
      <dgm:prSet presAssocID="{3DDE5961-5E93-447B-AF95-818F4E01DCEC}" presName="LevelTwoTextNode" presStyleLbl="node2" presStyleIdx="1" presStyleCnt="3">
        <dgm:presLayoutVars>
          <dgm:chPref val="3"/>
        </dgm:presLayoutVars>
      </dgm:prSet>
      <dgm:spPr/>
      <dgm:t>
        <a:bodyPr/>
        <a:lstStyle/>
        <a:p>
          <a:endParaRPr lang="en-US"/>
        </a:p>
      </dgm:t>
    </dgm:pt>
    <dgm:pt modelId="{3B63930B-F188-4442-974B-CA7D93943C94}" type="pres">
      <dgm:prSet presAssocID="{3DDE5961-5E93-447B-AF95-818F4E01DCEC}" presName="level3hierChild" presStyleCnt="0"/>
      <dgm:spPr/>
    </dgm:pt>
    <dgm:pt modelId="{5BF0120E-CD86-46B5-91E5-41E440082204}" type="pres">
      <dgm:prSet presAssocID="{43265D81-6AF2-403F-83AF-3FF300B960AF}" presName="conn2-1" presStyleLbl="parChTrans1D2" presStyleIdx="2" presStyleCnt="3"/>
      <dgm:spPr/>
      <dgm:t>
        <a:bodyPr/>
        <a:lstStyle/>
        <a:p>
          <a:endParaRPr lang="en-US"/>
        </a:p>
      </dgm:t>
    </dgm:pt>
    <dgm:pt modelId="{ECD67AE6-D6A5-4FA8-9446-68ED559141E6}" type="pres">
      <dgm:prSet presAssocID="{43265D81-6AF2-403F-83AF-3FF300B960AF}" presName="connTx" presStyleLbl="parChTrans1D2" presStyleIdx="2" presStyleCnt="3"/>
      <dgm:spPr/>
      <dgm:t>
        <a:bodyPr/>
        <a:lstStyle/>
        <a:p>
          <a:endParaRPr lang="en-US"/>
        </a:p>
      </dgm:t>
    </dgm:pt>
    <dgm:pt modelId="{5AC755EB-3511-435C-A990-ADA4165527C8}" type="pres">
      <dgm:prSet presAssocID="{C11056DA-DC68-4BA8-BCA1-2BC5270A73EB}" presName="root2" presStyleCnt="0"/>
      <dgm:spPr/>
    </dgm:pt>
    <dgm:pt modelId="{C1AD5A87-9954-4A71-BFBB-F24AD2D56C39}" type="pres">
      <dgm:prSet presAssocID="{C11056DA-DC68-4BA8-BCA1-2BC5270A73EB}" presName="LevelTwoTextNode" presStyleLbl="node2" presStyleIdx="2" presStyleCnt="3">
        <dgm:presLayoutVars>
          <dgm:chPref val="3"/>
        </dgm:presLayoutVars>
      </dgm:prSet>
      <dgm:spPr/>
      <dgm:t>
        <a:bodyPr/>
        <a:lstStyle/>
        <a:p>
          <a:endParaRPr lang="en-US"/>
        </a:p>
      </dgm:t>
    </dgm:pt>
    <dgm:pt modelId="{01E93E72-9992-47F0-A5E7-89697590D6B5}" type="pres">
      <dgm:prSet presAssocID="{C11056DA-DC68-4BA8-BCA1-2BC5270A73EB}" presName="level3hierChild" presStyleCnt="0"/>
      <dgm:spPr/>
    </dgm:pt>
  </dgm:ptLst>
  <dgm:cxnLst>
    <dgm:cxn modelId="{B058ECCC-148D-4AED-9065-A7F78783528E}" type="presOf" srcId="{8631504D-F60C-4253-A78C-C6D628A7D8E4}" destId="{2BDFAC59-F192-4769-84D0-B101B4CFF8D1}" srcOrd="0" destOrd="0" presId="urn:microsoft.com/office/officeart/2008/layout/HorizontalMultiLevelHierarchy"/>
    <dgm:cxn modelId="{8B5732BE-E869-45F0-9505-A76BB00FD617}" srcId="{1FB9D04C-EE55-4CA5-B7E9-F6C7A4BD5DDA}" destId="{3DDE5961-5E93-447B-AF95-818F4E01DCEC}" srcOrd="1" destOrd="0" parTransId="{70DE1C5E-CB59-4C3D-B957-D4D0AD8D87F6}" sibTransId="{9D60C49F-C832-4647-A56A-49A6FDF66741}"/>
    <dgm:cxn modelId="{6538F50F-9B82-4485-A87C-E50EEEE87C54}" type="presOf" srcId="{C11056DA-DC68-4BA8-BCA1-2BC5270A73EB}" destId="{C1AD5A87-9954-4A71-BFBB-F24AD2D56C39}" srcOrd="0" destOrd="0" presId="urn:microsoft.com/office/officeart/2008/layout/HorizontalMultiLevelHierarchy"/>
    <dgm:cxn modelId="{B48C2BFC-EEB7-44BC-BA52-47B0331CA825}" type="presOf" srcId="{1FB9D04C-EE55-4CA5-B7E9-F6C7A4BD5DDA}" destId="{2EBC89F7-BC09-4E22-AA90-07E707A5517E}" srcOrd="0" destOrd="0" presId="urn:microsoft.com/office/officeart/2008/layout/HorizontalMultiLevelHierarchy"/>
    <dgm:cxn modelId="{CD682398-8A05-41F8-8DFB-63E0BB87529C}" srcId="{1FB9D04C-EE55-4CA5-B7E9-F6C7A4BD5DDA}" destId="{C11056DA-DC68-4BA8-BCA1-2BC5270A73EB}" srcOrd="2" destOrd="0" parTransId="{43265D81-6AF2-403F-83AF-3FF300B960AF}" sibTransId="{1F7E0B37-1B6D-46F9-B79B-FC50100E024B}"/>
    <dgm:cxn modelId="{601BD7A4-090C-4429-871D-75D77488FA68}" type="presOf" srcId="{70DE1C5E-CB59-4C3D-B957-D4D0AD8D87F6}" destId="{3F981003-ECFC-4E34-B299-19AEA9F0FFDD}" srcOrd="1" destOrd="0" presId="urn:microsoft.com/office/officeart/2008/layout/HorizontalMultiLevelHierarchy"/>
    <dgm:cxn modelId="{56C68F77-2BE2-4822-996E-866CC5A91DE4}" type="presOf" srcId="{43265D81-6AF2-403F-83AF-3FF300B960AF}" destId="{5BF0120E-CD86-46B5-91E5-41E440082204}" srcOrd="0" destOrd="0" presId="urn:microsoft.com/office/officeart/2008/layout/HorizontalMultiLevelHierarchy"/>
    <dgm:cxn modelId="{F0DF9FD1-451C-421D-9F04-49952B818A18}" srcId="{1FB9D04C-EE55-4CA5-B7E9-F6C7A4BD5DDA}" destId="{261AC58B-4354-4051-9676-DB830A03E8C3}" srcOrd="0" destOrd="0" parTransId="{8631504D-F60C-4253-A78C-C6D628A7D8E4}" sibTransId="{F628878C-C33A-4AA9-916D-70B9EF784117}"/>
    <dgm:cxn modelId="{CC840D51-E49A-4DAD-A0F2-23999D8F6D55}" type="presOf" srcId="{3DDE5961-5E93-447B-AF95-818F4E01DCEC}" destId="{D2306E59-9B84-48AA-8467-A4E1733A19EB}" srcOrd="0" destOrd="0" presId="urn:microsoft.com/office/officeart/2008/layout/HorizontalMultiLevelHierarchy"/>
    <dgm:cxn modelId="{BC15867F-C16D-4882-91D8-9FB116373F27}" type="presOf" srcId="{D6D8855F-7CC7-4E53-8B1B-E0461EABB081}" destId="{3AD0937B-24D7-4D00-9A5A-1AFDF29BBBF4}" srcOrd="0" destOrd="0" presId="urn:microsoft.com/office/officeart/2008/layout/HorizontalMultiLevelHierarchy"/>
    <dgm:cxn modelId="{96BEEBFC-7DDB-4F32-A6C7-6F9E6F0538E2}" srcId="{D6D8855F-7CC7-4E53-8B1B-E0461EABB081}" destId="{1FB9D04C-EE55-4CA5-B7E9-F6C7A4BD5DDA}" srcOrd="0" destOrd="0" parTransId="{4AE59051-1940-4453-9753-04121EC49B0C}" sibTransId="{E575B026-E33A-4B62-9D6E-FB6D8817DC30}"/>
    <dgm:cxn modelId="{84EC9DC9-A941-4B15-A868-FB20CA9E7415}" type="presOf" srcId="{43265D81-6AF2-403F-83AF-3FF300B960AF}" destId="{ECD67AE6-D6A5-4FA8-9446-68ED559141E6}" srcOrd="1" destOrd="0" presId="urn:microsoft.com/office/officeart/2008/layout/HorizontalMultiLevelHierarchy"/>
    <dgm:cxn modelId="{9112C4E4-CE55-4867-BC2D-5D9459E61230}" type="presOf" srcId="{70DE1C5E-CB59-4C3D-B957-D4D0AD8D87F6}" destId="{05D784F3-C470-4C47-9C5D-A426C027B110}" srcOrd="0" destOrd="0" presId="urn:microsoft.com/office/officeart/2008/layout/HorizontalMultiLevelHierarchy"/>
    <dgm:cxn modelId="{D8750C20-C1B0-47A4-B105-1D256093A603}" type="presOf" srcId="{261AC58B-4354-4051-9676-DB830A03E8C3}" destId="{390CE78E-0320-4BC4-8815-672771E3320F}" srcOrd="0" destOrd="0" presId="urn:microsoft.com/office/officeart/2008/layout/HorizontalMultiLevelHierarchy"/>
    <dgm:cxn modelId="{1AB5CA0E-1F27-4D7F-9B60-22B87183E1B5}" type="presOf" srcId="{8631504D-F60C-4253-A78C-C6D628A7D8E4}" destId="{8695061A-2C20-4D6D-BC2C-2FAEB61E70E1}" srcOrd="1" destOrd="0" presId="urn:microsoft.com/office/officeart/2008/layout/HorizontalMultiLevelHierarchy"/>
    <dgm:cxn modelId="{F3647A8A-B1A4-477A-9BB9-7F722D9DA9A0}" type="presParOf" srcId="{3AD0937B-24D7-4D00-9A5A-1AFDF29BBBF4}" destId="{5A4D05C0-5086-413C-9E70-EE200BBA7BA0}" srcOrd="0" destOrd="0" presId="urn:microsoft.com/office/officeart/2008/layout/HorizontalMultiLevelHierarchy"/>
    <dgm:cxn modelId="{A0B2D7D9-FD67-42B1-AC7D-0B148D0C5FB1}" type="presParOf" srcId="{5A4D05C0-5086-413C-9E70-EE200BBA7BA0}" destId="{2EBC89F7-BC09-4E22-AA90-07E707A5517E}" srcOrd="0" destOrd="0" presId="urn:microsoft.com/office/officeart/2008/layout/HorizontalMultiLevelHierarchy"/>
    <dgm:cxn modelId="{F77503BB-9088-4EED-A0EF-62DDE55CB976}" type="presParOf" srcId="{5A4D05C0-5086-413C-9E70-EE200BBA7BA0}" destId="{60D73E04-7699-4E8F-AF30-EB347C92D2AD}" srcOrd="1" destOrd="0" presId="urn:microsoft.com/office/officeart/2008/layout/HorizontalMultiLevelHierarchy"/>
    <dgm:cxn modelId="{6854C509-897F-4E3E-8388-149885F41EF5}" type="presParOf" srcId="{60D73E04-7699-4E8F-AF30-EB347C92D2AD}" destId="{2BDFAC59-F192-4769-84D0-B101B4CFF8D1}" srcOrd="0" destOrd="0" presId="urn:microsoft.com/office/officeart/2008/layout/HorizontalMultiLevelHierarchy"/>
    <dgm:cxn modelId="{BA417613-0FA3-4E18-B738-6EE6E2696B8F}" type="presParOf" srcId="{2BDFAC59-F192-4769-84D0-B101B4CFF8D1}" destId="{8695061A-2C20-4D6D-BC2C-2FAEB61E70E1}" srcOrd="0" destOrd="0" presId="urn:microsoft.com/office/officeart/2008/layout/HorizontalMultiLevelHierarchy"/>
    <dgm:cxn modelId="{DE4765C3-119E-45EF-BBEF-6B8ABED778DC}" type="presParOf" srcId="{60D73E04-7699-4E8F-AF30-EB347C92D2AD}" destId="{5B9B820C-A7D9-465F-9451-358E54544DBC}" srcOrd="1" destOrd="0" presId="urn:microsoft.com/office/officeart/2008/layout/HorizontalMultiLevelHierarchy"/>
    <dgm:cxn modelId="{4CE74775-FF47-4505-91A2-BA83D021230F}" type="presParOf" srcId="{5B9B820C-A7D9-465F-9451-358E54544DBC}" destId="{390CE78E-0320-4BC4-8815-672771E3320F}" srcOrd="0" destOrd="0" presId="urn:microsoft.com/office/officeart/2008/layout/HorizontalMultiLevelHierarchy"/>
    <dgm:cxn modelId="{08259DEB-BFBC-4CE2-B1AB-E8AA935FAB15}" type="presParOf" srcId="{5B9B820C-A7D9-465F-9451-358E54544DBC}" destId="{0CE0DA3C-9016-4782-8E82-402F05CBB5E5}" srcOrd="1" destOrd="0" presId="urn:microsoft.com/office/officeart/2008/layout/HorizontalMultiLevelHierarchy"/>
    <dgm:cxn modelId="{D9AB5B6C-70D9-44BA-914D-5A918C4683B2}" type="presParOf" srcId="{60D73E04-7699-4E8F-AF30-EB347C92D2AD}" destId="{05D784F3-C470-4C47-9C5D-A426C027B110}" srcOrd="2" destOrd="0" presId="urn:microsoft.com/office/officeart/2008/layout/HorizontalMultiLevelHierarchy"/>
    <dgm:cxn modelId="{454180E8-DF4E-4FFC-9DC3-6CAC239121CF}" type="presParOf" srcId="{05D784F3-C470-4C47-9C5D-A426C027B110}" destId="{3F981003-ECFC-4E34-B299-19AEA9F0FFDD}" srcOrd="0" destOrd="0" presId="urn:microsoft.com/office/officeart/2008/layout/HorizontalMultiLevelHierarchy"/>
    <dgm:cxn modelId="{E2829C05-8E78-4C85-88A7-DEF30962E107}" type="presParOf" srcId="{60D73E04-7699-4E8F-AF30-EB347C92D2AD}" destId="{B4705A44-AE68-40DA-8B90-1FFB2186392A}" srcOrd="3" destOrd="0" presId="urn:microsoft.com/office/officeart/2008/layout/HorizontalMultiLevelHierarchy"/>
    <dgm:cxn modelId="{78B95F3F-3F7C-4485-887F-D06DD1DB3A69}" type="presParOf" srcId="{B4705A44-AE68-40DA-8B90-1FFB2186392A}" destId="{D2306E59-9B84-48AA-8467-A4E1733A19EB}" srcOrd="0" destOrd="0" presId="urn:microsoft.com/office/officeart/2008/layout/HorizontalMultiLevelHierarchy"/>
    <dgm:cxn modelId="{F1ADD2AC-4E3B-4F24-B356-63D0686C38DC}" type="presParOf" srcId="{B4705A44-AE68-40DA-8B90-1FFB2186392A}" destId="{3B63930B-F188-4442-974B-CA7D93943C94}" srcOrd="1" destOrd="0" presId="urn:microsoft.com/office/officeart/2008/layout/HorizontalMultiLevelHierarchy"/>
    <dgm:cxn modelId="{73E279DB-7949-4CF7-9DE0-3197289B2969}" type="presParOf" srcId="{60D73E04-7699-4E8F-AF30-EB347C92D2AD}" destId="{5BF0120E-CD86-46B5-91E5-41E440082204}" srcOrd="4" destOrd="0" presId="urn:microsoft.com/office/officeart/2008/layout/HorizontalMultiLevelHierarchy"/>
    <dgm:cxn modelId="{8ECFA852-A11E-4165-8760-1DD38C039391}" type="presParOf" srcId="{5BF0120E-CD86-46B5-91E5-41E440082204}" destId="{ECD67AE6-D6A5-4FA8-9446-68ED559141E6}" srcOrd="0" destOrd="0" presId="urn:microsoft.com/office/officeart/2008/layout/HorizontalMultiLevelHierarchy"/>
    <dgm:cxn modelId="{FC84A6C2-F8EE-41C7-95B8-99A6E10DB5C3}" type="presParOf" srcId="{60D73E04-7699-4E8F-AF30-EB347C92D2AD}" destId="{5AC755EB-3511-435C-A990-ADA4165527C8}" srcOrd="5" destOrd="0" presId="urn:microsoft.com/office/officeart/2008/layout/HorizontalMultiLevelHierarchy"/>
    <dgm:cxn modelId="{68ADA64C-F73B-4906-9D7B-A2D6D0D9FDA7}" type="presParOf" srcId="{5AC755EB-3511-435C-A990-ADA4165527C8}" destId="{C1AD5A87-9954-4A71-BFBB-F24AD2D56C39}" srcOrd="0" destOrd="0" presId="urn:microsoft.com/office/officeart/2008/layout/HorizontalMultiLevelHierarchy"/>
    <dgm:cxn modelId="{7FA9DEF3-B8B4-4749-898A-23E987A3730C}" type="presParOf" srcId="{5AC755EB-3511-435C-A990-ADA4165527C8}" destId="{01E93E72-9992-47F0-A5E7-89697590D6B5}" srcOrd="1" destOrd="0" presId="urn:microsoft.com/office/officeart/2008/layout/HorizontalMultiLevelHierarchy"/>
  </dgm:cxnLst>
  <dgm:bg/>
  <dgm:whole>
    <a:ln>
      <a:noFill/>
    </a:ln>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6D8855F-7CC7-4E53-8B1B-E0461EABB081}"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US"/>
        </a:p>
      </dgm:t>
    </dgm:pt>
    <dgm:pt modelId="{1FB9D04C-EE55-4CA5-B7E9-F6C7A4BD5DDA}">
      <dgm:prSet phldrT="[Text]"/>
      <dgm:spPr>
        <a:solidFill>
          <a:srgbClr val="00B050"/>
        </a:solidFill>
      </dgm:spPr>
      <dgm:t>
        <a:bodyPr/>
        <a:lstStyle/>
        <a:p>
          <a:r>
            <a:rPr lang="en-US" dirty="0" smtClean="0"/>
            <a:t>rs2 – Shard 3</a:t>
          </a:r>
        </a:p>
      </dgm:t>
    </dgm:pt>
    <dgm:pt modelId="{4AE59051-1940-4453-9753-04121EC49B0C}" type="parTrans" cxnId="{96BEEBFC-7DDB-4F32-A6C7-6F9E6F0538E2}">
      <dgm:prSet/>
      <dgm:spPr/>
      <dgm:t>
        <a:bodyPr/>
        <a:lstStyle/>
        <a:p>
          <a:endParaRPr lang="en-US"/>
        </a:p>
      </dgm:t>
    </dgm:pt>
    <dgm:pt modelId="{E575B026-E33A-4B62-9D6E-FB6D8817DC30}" type="sibTrans" cxnId="{96BEEBFC-7DDB-4F32-A6C7-6F9E6F0538E2}">
      <dgm:prSet/>
      <dgm:spPr/>
      <dgm:t>
        <a:bodyPr/>
        <a:lstStyle/>
        <a:p>
          <a:endParaRPr lang="en-US"/>
        </a:p>
      </dgm:t>
    </dgm:pt>
    <dgm:pt modelId="{261AC58B-4354-4051-9676-DB830A03E8C3}">
      <dgm:prSet phldrT="[Text]"/>
      <dgm:spPr>
        <a:solidFill>
          <a:srgbClr val="00B050"/>
        </a:solidFill>
      </dgm:spPr>
      <dgm:t>
        <a:bodyPr/>
        <a:lstStyle/>
        <a:p>
          <a:r>
            <a:rPr lang="en-US" dirty="0" smtClean="0"/>
            <a:t>Mongo-3a</a:t>
          </a:r>
          <a:endParaRPr lang="en-US" dirty="0"/>
        </a:p>
      </dgm:t>
    </dgm:pt>
    <dgm:pt modelId="{8631504D-F60C-4253-A78C-C6D628A7D8E4}" type="parTrans" cxnId="{F0DF9FD1-451C-421D-9F04-49952B818A18}">
      <dgm:prSet/>
      <dgm:spPr>
        <a:ln>
          <a:solidFill>
            <a:srgbClr val="00B050"/>
          </a:solidFill>
        </a:ln>
      </dgm:spPr>
      <dgm:t>
        <a:bodyPr/>
        <a:lstStyle/>
        <a:p>
          <a:endParaRPr lang="en-US"/>
        </a:p>
      </dgm:t>
    </dgm:pt>
    <dgm:pt modelId="{F628878C-C33A-4AA9-916D-70B9EF784117}" type="sibTrans" cxnId="{F0DF9FD1-451C-421D-9F04-49952B818A18}">
      <dgm:prSet/>
      <dgm:spPr/>
      <dgm:t>
        <a:bodyPr/>
        <a:lstStyle/>
        <a:p>
          <a:endParaRPr lang="en-US"/>
        </a:p>
      </dgm:t>
    </dgm:pt>
    <dgm:pt modelId="{3DDE5961-5E93-447B-AF95-818F4E01DCEC}">
      <dgm:prSet phldrT="[Text]"/>
      <dgm:spPr>
        <a:solidFill>
          <a:srgbClr val="00B050"/>
        </a:solidFill>
      </dgm:spPr>
      <dgm:t>
        <a:bodyPr/>
        <a:lstStyle/>
        <a:p>
          <a:r>
            <a:rPr lang="en-US" dirty="0" smtClean="0"/>
            <a:t>Mongo-3b</a:t>
          </a:r>
          <a:endParaRPr lang="en-US" dirty="0"/>
        </a:p>
      </dgm:t>
    </dgm:pt>
    <dgm:pt modelId="{70DE1C5E-CB59-4C3D-B957-D4D0AD8D87F6}" type="parTrans" cxnId="{8B5732BE-E869-45F0-9505-A76BB00FD617}">
      <dgm:prSet/>
      <dgm:spPr>
        <a:ln>
          <a:solidFill>
            <a:srgbClr val="00B050"/>
          </a:solidFill>
        </a:ln>
      </dgm:spPr>
      <dgm:t>
        <a:bodyPr/>
        <a:lstStyle/>
        <a:p>
          <a:endParaRPr lang="en-US"/>
        </a:p>
      </dgm:t>
    </dgm:pt>
    <dgm:pt modelId="{9D60C49F-C832-4647-A56A-49A6FDF66741}" type="sibTrans" cxnId="{8B5732BE-E869-45F0-9505-A76BB00FD617}">
      <dgm:prSet/>
      <dgm:spPr/>
      <dgm:t>
        <a:bodyPr/>
        <a:lstStyle/>
        <a:p>
          <a:endParaRPr lang="en-US"/>
        </a:p>
      </dgm:t>
    </dgm:pt>
    <dgm:pt modelId="{C11056DA-DC68-4BA8-BCA1-2BC5270A73EB}">
      <dgm:prSet phldrT="[Text]"/>
      <dgm:spPr>
        <a:solidFill>
          <a:srgbClr val="00B050"/>
        </a:solidFill>
      </dgm:spPr>
      <dgm:t>
        <a:bodyPr/>
        <a:lstStyle/>
        <a:p>
          <a:r>
            <a:rPr lang="en-US" dirty="0" smtClean="0"/>
            <a:t>Mongo-3c</a:t>
          </a:r>
        </a:p>
        <a:p>
          <a:endParaRPr lang="en-US" dirty="0"/>
        </a:p>
      </dgm:t>
    </dgm:pt>
    <dgm:pt modelId="{43265D81-6AF2-403F-83AF-3FF300B960AF}" type="parTrans" cxnId="{CD682398-8A05-41F8-8DFB-63E0BB87529C}">
      <dgm:prSet/>
      <dgm:spPr>
        <a:ln>
          <a:solidFill>
            <a:srgbClr val="00B050"/>
          </a:solidFill>
        </a:ln>
      </dgm:spPr>
      <dgm:t>
        <a:bodyPr/>
        <a:lstStyle/>
        <a:p>
          <a:endParaRPr lang="en-US"/>
        </a:p>
      </dgm:t>
    </dgm:pt>
    <dgm:pt modelId="{1F7E0B37-1B6D-46F9-B79B-FC50100E024B}" type="sibTrans" cxnId="{CD682398-8A05-41F8-8DFB-63E0BB87529C}">
      <dgm:prSet/>
      <dgm:spPr/>
      <dgm:t>
        <a:bodyPr/>
        <a:lstStyle/>
        <a:p>
          <a:endParaRPr lang="en-US"/>
        </a:p>
      </dgm:t>
    </dgm:pt>
    <dgm:pt modelId="{3AD0937B-24D7-4D00-9A5A-1AFDF29BBBF4}" type="pres">
      <dgm:prSet presAssocID="{D6D8855F-7CC7-4E53-8B1B-E0461EABB081}" presName="Name0" presStyleCnt="0">
        <dgm:presLayoutVars>
          <dgm:chPref val="1"/>
          <dgm:dir/>
          <dgm:animOne val="branch"/>
          <dgm:animLvl val="lvl"/>
          <dgm:resizeHandles val="exact"/>
        </dgm:presLayoutVars>
      </dgm:prSet>
      <dgm:spPr/>
      <dgm:t>
        <a:bodyPr/>
        <a:lstStyle/>
        <a:p>
          <a:endParaRPr lang="en-US"/>
        </a:p>
      </dgm:t>
    </dgm:pt>
    <dgm:pt modelId="{5A4D05C0-5086-413C-9E70-EE200BBA7BA0}" type="pres">
      <dgm:prSet presAssocID="{1FB9D04C-EE55-4CA5-B7E9-F6C7A4BD5DDA}" presName="root1" presStyleCnt="0"/>
      <dgm:spPr/>
    </dgm:pt>
    <dgm:pt modelId="{2EBC89F7-BC09-4E22-AA90-07E707A5517E}" type="pres">
      <dgm:prSet presAssocID="{1FB9D04C-EE55-4CA5-B7E9-F6C7A4BD5DDA}" presName="LevelOneTextNode" presStyleLbl="node0" presStyleIdx="0" presStyleCnt="1" custLinFactX="-122356" custLinFactNeighborX="-200000" custLinFactNeighborY="-43023">
        <dgm:presLayoutVars>
          <dgm:chPref val="3"/>
        </dgm:presLayoutVars>
      </dgm:prSet>
      <dgm:spPr/>
      <dgm:t>
        <a:bodyPr/>
        <a:lstStyle/>
        <a:p>
          <a:endParaRPr lang="en-US"/>
        </a:p>
      </dgm:t>
    </dgm:pt>
    <dgm:pt modelId="{60D73E04-7699-4E8F-AF30-EB347C92D2AD}" type="pres">
      <dgm:prSet presAssocID="{1FB9D04C-EE55-4CA5-B7E9-F6C7A4BD5DDA}" presName="level2hierChild" presStyleCnt="0"/>
      <dgm:spPr/>
    </dgm:pt>
    <dgm:pt modelId="{2BDFAC59-F192-4769-84D0-B101B4CFF8D1}" type="pres">
      <dgm:prSet presAssocID="{8631504D-F60C-4253-A78C-C6D628A7D8E4}" presName="conn2-1" presStyleLbl="parChTrans1D2" presStyleIdx="0" presStyleCnt="3"/>
      <dgm:spPr/>
      <dgm:t>
        <a:bodyPr/>
        <a:lstStyle/>
        <a:p>
          <a:endParaRPr lang="en-US"/>
        </a:p>
      </dgm:t>
    </dgm:pt>
    <dgm:pt modelId="{8695061A-2C20-4D6D-BC2C-2FAEB61E70E1}" type="pres">
      <dgm:prSet presAssocID="{8631504D-F60C-4253-A78C-C6D628A7D8E4}" presName="connTx" presStyleLbl="parChTrans1D2" presStyleIdx="0" presStyleCnt="3"/>
      <dgm:spPr/>
      <dgm:t>
        <a:bodyPr/>
        <a:lstStyle/>
        <a:p>
          <a:endParaRPr lang="en-US"/>
        </a:p>
      </dgm:t>
    </dgm:pt>
    <dgm:pt modelId="{5B9B820C-A7D9-465F-9451-358E54544DBC}" type="pres">
      <dgm:prSet presAssocID="{261AC58B-4354-4051-9676-DB830A03E8C3}" presName="root2" presStyleCnt="0"/>
      <dgm:spPr/>
    </dgm:pt>
    <dgm:pt modelId="{390CE78E-0320-4BC4-8815-672771E3320F}" type="pres">
      <dgm:prSet presAssocID="{261AC58B-4354-4051-9676-DB830A03E8C3}" presName="LevelTwoTextNode" presStyleLbl="node2" presStyleIdx="0" presStyleCnt="3">
        <dgm:presLayoutVars>
          <dgm:chPref val="3"/>
        </dgm:presLayoutVars>
      </dgm:prSet>
      <dgm:spPr/>
      <dgm:t>
        <a:bodyPr/>
        <a:lstStyle/>
        <a:p>
          <a:endParaRPr lang="en-US"/>
        </a:p>
      </dgm:t>
    </dgm:pt>
    <dgm:pt modelId="{0CE0DA3C-9016-4782-8E82-402F05CBB5E5}" type="pres">
      <dgm:prSet presAssocID="{261AC58B-4354-4051-9676-DB830A03E8C3}" presName="level3hierChild" presStyleCnt="0"/>
      <dgm:spPr/>
    </dgm:pt>
    <dgm:pt modelId="{05D784F3-C470-4C47-9C5D-A426C027B110}" type="pres">
      <dgm:prSet presAssocID="{70DE1C5E-CB59-4C3D-B957-D4D0AD8D87F6}" presName="conn2-1" presStyleLbl="parChTrans1D2" presStyleIdx="1" presStyleCnt="3"/>
      <dgm:spPr/>
      <dgm:t>
        <a:bodyPr/>
        <a:lstStyle/>
        <a:p>
          <a:endParaRPr lang="en-US"/>
        </a:p>
      </dgm:t>
    </dgm:pt>
    <dgm:pt modelId="{3F981003-ECFC-4E34-B299-19AEA9F0FFDD}" type="pres">
      <dgm:prSet presAssocID="{70DE1C5E-CB59-4C3D-B957-D4D0AD8D87F6}" presName="connTx" presStyleLbl="parChTrans1D2" presStyleIdx="1" presStyleCnt="3"/>
      <dgm:spPr/>
      <dgm:t>
        <a:bodyPr/>
        <a:lstStyle/>
        <a:p>
          <a:endParaRPr lang="en-US"/>
        </a:p>
      </dgm:t>
    </dgm:pt>
    <dgm:pt modelId="{B4705A44-AE68-40DA-8B90-1FFB2186392A}" type="pres">
      <dgm:prSet presAssocID="{3DDE5961-5E93-447B-AF95-818F4E01DCEC}" presName="root2" presStyleCnt="0"/>
      <dgm:spPr/>
    </dgm:pt>
    <dgm:pt modelId="{D2306E59-9B84-48AA-8467-A4E1733A19EB}" type="pres">
      <dgm:prSet presAssocID="{3DDE5961-5E93-447B-AF95-818F4E01DCEC}" presName="LevelTwoTextNode" presStyleLbl="node2" presStyleIdx="1" presStyleCnt="3">
        <dgm:presLayoutVars>
          <dgm:chPref val="3"/>
        </dgm:presLayoutVars>
      </dgm:prSet>
      <dgm:spPr/>
      <dgm:t>
        <a:bodyPr/>
        <a:lstStyle/>
        <a:p>
          <a:endParaRPr lang="en-US"/>
        </a:p>
      </dgm:t>
    </dgm:pt>
    <dgm:pt modelId="{3B63930B-F188-4442-974B-CA7D93943C94}" type="pres">
      <dgm:prSet presAssocID="{3DDE5961-5E93-447B-AF95-818F4E01DCEC}" presName="level3hierChild" presStyleCnt="0"/>
      <dgm:spPr/>
    </dgm:pt>
    <dgm:pt modelId="{5BF0120E-CD86-46B5-91E5-41E440082204}" type="pres">
      <dgm:prSet presAssocID="{43265D81-6AF2-403F-83AF-3FF300B960AF}" presName="conn2-1" presStyleLbl="parChTrans1D2" presStyleIdx="2" presStyleCnt="3"/>
      <dgm:spPr/>
      <dgm:t>
        <a:bodyPr/>
        <a:lstStyle/>
        <a:p>
          <a:endParaRPr lang="en-US"/>
        </a:p>
      </dgm:t>
    </dgm:pt>
    <dgm:pt modelId="{ECD67AE6-D6A5-4FA8-9446-68ED559141E6}" type="pres">
      <dgm:prSet presAssocID="{43265D81-6AF2-403F-83AF-3FF300B960AF}" presName="connTx" presStyleLbl="parChTrans1D2" presStyleIdx="2" presStyleCnt="3"/>
      <dgm:spPr/>
      <dgm:t>
        <a:bodyPr/>
        <a:lstStyle/>
        <a:p>
          <a:endParaRPr lang="en-US"/>
        </a:p>
      </dgm:t>
    </dgm:pt>
    <dgm:pt modelId="{5AC755EB-3511-435C-A990-ADA4165527C8}" type="pres">
      <dgm:prSet presAssocID="{C11056DA-DC68-4BA8-BCA1-2BC5270A73EB}" presName="root2" presStyleCnt="0"/>
      <dgm:spPr/>
    </dgm:pt>
    <dgm:pt modelId="{C1AD5A87-9954-4A71-BFBB-F24AD2D56C39}" type="pres">
      <dgm:prSet presAssocID="{C11056DA-DC68-4BA8-BCA1-2BC5270A73EB}" presName="LevelTwoTextNode" presStyleLbl="node2" presStyleIdx="2" presStyleCnt="3">
        <dgm:presLayoutVars>
          <dgm:chPref val="3"/>
        </dgm:presLayoutVars>
      </dgm:prSet>
      <dgm:spPr/>
      <dgm:t>
        <a:bodyPr/>
        <a:lstStyle/>
        <a:p>
          <a:endParaRPr lang="en-US"/>
        </a:p>
      </dgm:t>
    </dgm:pt>
    <dgm:pt modelId="{01E93E72-9992-47F0-A5E7-89697590D6B5}" type="pres">
      <dgm:prSet presAssocID="{C11056DA-DC68-4BA8-BCA1-2BC5270A73EB}" presName="level3hierChild" presStyleCnt="0"/>
      <dgm:spPr/>
    </dgm:pt>
  </dgm:ptLst>
  <dgm:cxnLst>
    <dgm:cxn modelId="{0F02C8A8-D2AB-4590-A7FA-4A1476FE5E15}" type="presOf" srcId="{8631504D-F60C-4253-A78C-C6D628A7D8E4}" destId="{2BDFAC59-F192-4769-84D0-B101B4CFF8D1}" srcOrd="0" destOrd="0" presId="urn:microsoft.com/office/officeart/2008/layout/HorizontalMultiLevelHierarchy"/>
    <dgm:cxn modelId="{B9852C34-E44F-4E84-ABCD-75EA4809C2A8}" type="presOf" srcId="{D6D8855F-7CC7-4E53-8B1B-E0461EABB081}" destId="{3AD0937B-24D7-4D00-9A5A-1AFDF29BBBF4}" srcOrd="0" destOrd="0" presId="urn:microsoft.com/office/officeart/2008/layout/HorizontalMultiLevelHierarchy"/>
    <dgm:cxn modelId="{7EEDEFCE-1F45-4383-9A77-65C5EF6F1C21}" type="presOf" srcId="{70DE1C5E-CB59-4C3D-B957-D4D0AD8D87F6}" destId="{05D784F3-C470-4C47-9C5D-A426C027B110}" srcOrd="0" destOrd="0" presId="urn:microsoft.com/office/officeart/2008/layout/HorizontalMultiLevelHierarchy"/>
    <dgm:cxn modelId="{7078241C-6314-4D2D-BCD8-76E975191B58}" type="presOf" srcId="{261AC58B-4354-4051-9676-DB830A03E8C3}" destId="{390CE78E-0320-4BC4-8815-672771E3320F}" srcOrd="0" destOrd="0" presId="urn:microsoft.com/office/officeart/2008/layout/HorizontalMultiLevelHierarchy"/>
    <dgm:cxn modelId="{6BA564EE-54C6-4141-8D67-CE789A3A1808}" type="presOf" srcId="{70DE1C5E-CB59-4C3D-B957-D4D0AD8D87F6}" destId="{3F981003-ECFC-4E34-B299-19AEA9F0FFDD}" srcOrd="1" destOrd="0" presId="urn:microsoft.com/office/officeart/2008/layout/HorizontalMultiLevelHierarchy"/>
    <dgm:cxn modelId="{8B5732BE-E869-45F0-9505-A76BB00FD617}" srcId="{1FB9D04C-EE55-4CA5-B7E9-F6C7A4BD5DDA}" destId="{3DDE5961-5E93-447B-AF95-818F4E01DCEC}" srcOrd="1" destOrd="0" parTransId="{70DE1C5E-CB59-4C3D-B957-D4D0AD8D87F6}" sibTransId="{9D60C49F-C832-4647-A56A-49A6FDF66741}"/>
    <dgm:cxn modelId="{576149A8-0B00-4F1E-BBED-BBCF44FD99BE}" type="presOf" srcId="{3DDE5961-5E93-447B-AF95-818F4E01DCEC}" destId="{D2306E59-9B84-48AA-8467-A4E1733A19EB}" srcOrd="0" destOrd="0" presId="urn:microsoft.com/office/officeart/2008/layout/HorizontalMultiLevelHierarchy"/>
    <dgm:cxn modelId="{6C9B4A40-D2BF-4491-91F4-FFC3FF5376B3}" type="presOf" srcId="{43265D81-6AF2-403F-83AF-3FF300B960AF}" destId="{5BF0120E-CD86-46B5-91E5-41E440082204}" srcOrd="0" destOrd="0" presId="urn:microsoft.com/office/officeart/2008/layout/HorizontalMultiLevelHierarchy"/>
    <dgm:cxn modelId="{66DE1DDA-3086-4529-BFD5-10F1F2F7B7CF}" type="presOf" srcId="{C11056DA-DC68-4BA8-BCA1-2BC5270A73EB}" destId="{C1AD5A87-9954-4A71-BFBB-F24AD2D56C39}" srcOrd="0" destOrd="0" presId="urn:microsoft.com/office/officeart/2008/layout/HorizontalMultiLevelHierarchy"/>
    <dgm:cxn modelId="{CD682398-8A05-41F8-8DFB-63E0BB87529C}" srcId="{1FB9D04C-EE55-4CA5-B7E9-F6C7A4BD5DDA}" destId="{C11056DA-DC68-4BA8-BCA1-2BC5270A73EB}" srcOrd="2" destOrd="0" parTransId="{43265D81-6AF2-403F-83AF-3FF300B960AF}" sibTransId="{1F7E0B37-1B6D-46F9-B79B-FC50100E024B}"/>
    <dgm:cxn modelId="{15D3414F-D108-4CB5-8132-70D5B4F6777A}" type="presOf" srcId="{8631504D-F60C-4253-A78C-C6D628A7D8E4}" destId="{8695061A-2C20-4D6D-BC2C-2FAEB61E70E1}" srcOrd="1" destOrd="0" presId="urn:microsoft.com/office/officeart/2008/layout/HorizontalMultiLevelHierarchy"/>
    <dgm:cxn modelId="{F0DF9FD1-451C-421D-9F04-49952B818A18}" srcId="{1FB9D04C-EE55-4CA5-B7E9-F6C7A4BD5DDA}" destId="{261AC58B-4354-4051-9676-DB830A03E8C3}" srcOrd="0" destOrd="0" parTransId="{8631504D-F60C-4253-A78C-C6D628A7D8E4}" sibTransId="{F628878C-C33A-4AA9-916D-70B9EF784117}"/>
    <dgm:cxn modelId="{96BEEBFC-7DDB-4F32-A6C7-6F9E6F0538E2}" srcId="{D6D8855F-7CC7-4E53-8B1B-E0461EABB081}" destId="{1FB9D04C-EE55-4CA5-B7E9-F6C7A4BD5DDA}" srcOrd="0" destOrd="0" parTransId="{4AE59051-1940-4453-9753-04121EC49B0C}" sibTransId="{E575B026-E33A-4B62-9D6E-FB6D8817DC30}"/>
    <dgm:cxn modelId="{5225D7F5-310C-46FE-81C5-719EB32DDCF1}" type="presOf" srcId="{43265D81-6AF2-403F-83AF-3FF300B960AF}" destId="{ECD67AE6-D6A5-4FA8-9446-68ED559141E6}" srcOrd="1" destOrd="0" presId="urn:microsoft.com/office/officeart/2008/layout/HorizontalMultiLevelHierarchy"/>
    <dgm:cxn modelId="{D588D4F9-3A33-4E69-80D4-A656B0D4B74A}" type="presOf" srcId="{1FB9D04C-EE55-4CA5-B7E9-F6C7A4BD5DDA}" destId="{2EBC89F7-BC09-4E22-AA90-07E707A5517E}" srcOrd="0" destOrd="0" presId="urn:microsoft.com/office/officeart/2008/layout/HorizontalMultiLevelHierarchy"/>
    <dgm:cxn modelId="{8AE53C71-90B3-4BE2-ADCC-387652CF9EB1}" type="presParOf" srcId="{3AD0937B-24D7-4D00-9A5A-1AFDF29BBBF4}" destId="{5A4D05C0-5086-413C-9E70-EE200BBA7BA0}" srcOrd="0" destOrd="0" presId="urn:microsoft.com/office/officeart/2008/layout/HorizontalMultiLevelHierarchy"/>
    <dgm:cxn modelId="{57A4994B-B848-4775-A7E8-3B248749EE83}" type="presParOf" srcId="{5A4D05C0-5086-413C-9E70-EE200BBA7BA0}" destId="{2EBC89F7-BC09-4E22-AA90-07E707A5517E}" srcOrd="0" destOrd="0" presId="urn:microsoft.com/office/officeart/2008/layout/HorizontalMultiLevelHierarchy"/>
    <dgm:cxn modelId="{5C0EF792-406F-4ED5-B96B-E48FB7EE53F6}" type="presParOf" srcId="{5A4D05C0-5086-413C-9E70-EE200BBA7BA0}" destId="{60D73E04-7699-4E8F-AF30-EB347C92D2AD}" srcOrd="1" destOrd="0" presId="urn:microsoft.com/office/officeart/2008/layout/HorizontalMultiLevelHierarchy"/>
    <dgm:cxn modelId="{87027853-94BB-43F3-A75E-538026FD1216}" type="presParOf" srcId="{60D73E04-7699-4E8F-AF30-EB347C92D2AD}" destId="{2BDFAC59-F192-4769-84D0-B101B4CFF8D1}" srcOrd="0" destOrd="0" presId="urn:microsoft.com/office/officeart/2008/layout/HorizontalMultiLevelHierarchy"/>
    <dgm:cxn modelId="{BB47FC11-54A3-457E-95FF-2206D0221B68}" type="presParOf" srcId="{2BDFAC59-F192-4769-84D0-B101B4CFF8D1}" destId="{8695061A-2C20-4D6D-BC2C-2FAEB61E70E1}" srcOrd="0" destOrd="0" presId="urn:microsoft.com/office/officeart/2008/layout/HorizontalMultiLevelHierarchy"/>
    <dgm:cxn modelId="{CC66C0B7-20C4-4507-BF77-55A8104E3CFE}" type="presParOf" srcId="{60D73E04-7699-4E8F-AF30-EB347C92D2AD}" destId="{5B9B820C-A7D9-465F-9451-358E54544DBC}" srcOrd="1" destOrd="0" presId="urn:microsoft.com/office/officeart/2008/layout/HorizontalMultiLevelHierarchy"/>
    <dgm:cxn modelId="{33641027-7927-4953-8A88-55B0A048C27C}" type="presParOf" srcId="{5B9B820C-A7D9-465F-9451-358E54544DBC}" destId="{390CE78E-0320-4BC4-8815-672771E3320F}" srcOrd="0" destOrd="0" presId="urn:microsoft.com/office/officeart/2008/layout/HorizontalMultiLevelHierarchy"/>
    <dgm:cxn modelId="{B07F4C04-5504-4F8D-A576-A0BF3217BA87}" type="presParOf" srcId="{5B9B820C-A7D9-465F-9451-358E54544DBC}" destId="{0CE0DA3C-9016-4782-8E82-402F05CBB5E5}" srcOrd="1" destOrd="0" presId="urn:microsoft.com/office/officeart/2008/layout/HorizontalMultiLevelHierarchy"/>
    <dgm:cxn modelId="{90739C07-238B-4097-8539-C92ACE73DE22}" type="presParOf" srcId="{60D73E04-7699-4E8F-AF30-EB347C92D2AD}" destId="{05D784F3-C470-4C47-9C5D-A426C027B110}" srcOrd="2" destOrd="0" presId="urn:microsoft.com/office/officeart/2008/layout/HorizontalMultiLevelHierarchy"/>
    <dgm:cxn modelId="{20105F06-EC0C-4642-BF3E-F89397AA959D}" type="presParOf" srcId="{05D784F3-C470-4C47-9C5D-A426C027B110}" destId="{3F981003-ECFC-4E34-B299-19AEA9F0FFDD}" srcOrd="0" destOrd="0" presId="urn:microsoft.com/office/officeart/2008/layout/HorizontalMultiLevelHierarchy"/>
    <dgm:cxn modelId="{F7F941BD-BFC6-4A86-AC4B-7D5CCB8D82B6}" type="presParOf" srcId="{60D73E04-7699-4E8F-AF30-EB347C92D2AD}" destId="{B4705A44-AE68-40DA-8B90-1FFB2186392A}" srcOrd="3" destOrd="0" presId="urn:microsoft.com/office/officeart/2008/layout/HorizontalMultiLevelHierarchy"/>
    <dgm:cxn modelId="{561E8373-020D-4287-93E9-9168605DE012}" type="presParOf" srcId="{B4705A44-AE68-40DA-8B90-1FFB2186392A}" destId="{D2306E59-9B84-48AA-8467-A4E1733A19EB}" srcOrd="0" destOrd="0" presId="urn:microsoft.com/office/officeart/2008/layout/HorizontalMultiLevelHierarchy"/>
    <dgm:cxn modelId="{3E10FA0D-DCC6-4CE7-9E6E-9D6C96100BCE}" type="presParOf" srcId="{B4705A44-AE68-40DA-8B90-1FFB2186392A}" destId="{3B63930B-F188-4442-974B-CA7D93943C94}" srcOrd="1" destOrd="0" presId="urn:microsoft.com/office/officeart/2008/layout/HorizontalMultiLevelHierarchy"/>
    <dgm:cxn modelId="{A249982D-7AF7-442C-AC96-D0A163C864A6}" type="presParOf" srcId="{60D73E04-7699-4E8F-AF30-EB347C92D2AD}" destId="{5BF0120E-CD86-46B5-91E5-41E440082204}" srcOrd="4" destOrd="0" presId="urn:microsoft.com/office/officeart/2008/layout/HorizontalMultiLevelHierarchy"/>
    <dgm:cxn modelId="{6C85FA15-6BEE-474D-86C4-274B874EB2D9}" type="presParOf" srcId="{5BF0120E-CD86-46B5-91E5-41E440082204}" destId="{ECD67AE6-D6A5-4FA8-9446-68ED559141E6}" srcOrd="0" destOrd="0" presId="urn:microsoft.com/office/officeart/2008/layout/HorizontalMultiLevelHierarchy"/>
    <dgm:cxn modelId="{DBD158E3-D82E-43F3-9EB3-F61321A33BC0}" type="presParOf" srcId="{60D73E04-7699-4E8F-AF30-EB347C92D2AD}" destId="{5AC755EB-3511-435C-A990-ADA4165527C8}" srcOrd="5" destOrd="0" presId="urn:microsoft.com/office/officeart/2008/layout/HorizontalMultiLevelHierarchy"/>
    <dgm:cxn modelId="{BC092E00-6C38-42F4-BFE1-857CF0404EFE}" type="presParOf" srcId="{5AC755EB-3511-435C-A990-ADA4165527C8}" destId="{C1AD5A87-9954-4A71-BFBB-F24AD2D56C39}" srcOrd="0" destOrd="0" presId="urn:microsoft.com/office/officeart/2008/layout/HorizontalMultiLevelHierarchy"/>
    <dgm:cxn modelId="{E192DD58-4B86-4840-A36F-68D73E62CA99}" type="presParOf" srcId="{5AC755EB-3511-435C-A990-ADA4165527C8}" destId="{01E93E72-9992-47F0-A5E7-89697590D6B5}" srcOrd="1" destOrd="0" presId="urn:microsoft.com/office/officeart/2008/layout/HorizontalMultiLevelHierarchy"/>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6D8855F-7CC7-4E53-8B1B-E0461EABB081}"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US"/>
        </a:p>
      </dgm:t>
    </dgm:pt>
    <dgm:pt modelId="{1FB9D04C-EE55-4CA5-B7E9-F6C7A4BD5DDA}">
      <dgm:prSet phldrT="[Text]"/>
      <dgm:spPr>
        <a:solidFill>
          <a:srgbClr val="00B050"/>
        </a:solidFill>
      </dgm:spPr>
      <dgm:t>
        <a:bodyPr/>
        <a:lstStyle/>
        <a:p>
          <a:r>
            <a:rPr lang="en-US" dirty="0" smtClean="0"/>
            <a:t>rs3 – Shard 4</a:t>
          </a:r>
        </a:p>
      </dgm:t>
    </dgm:pt>
    <dgm:pt modelId="{4AE59051-1940-4453-9753-04121EC49B0C}" type="parTrans" cxnId="{96BEEBFC-7DDB-4F32-A6C7-6F9E6F0538E2}">
      <dgm:prSet/>
      <dgm:spPr/>
      <dgm:t>
        <a:bodyPr/>
        <a:lstStyle/>
        <a:p>
          <a:endParaRPr lang="en-US"/>
        </a:p>
      </dgm:t>
    </dgm:pt>
    <dgm:pt modelId="{E575B026-E33A-4B62-9D6E-FB6D8817DC30}" type="sibTrans" cxnId="{96BEEBFC-7DDB-4F32-A6C7-6F9E6F0538E2}">
      <dgm:prSet/>
      <dgm:spPr/>
      <dgm:t>
        <a:bodyPr/>
        <a:lstStyle/>
        <a:p>
          <a:endParaRPr lang="en-US"/>
        </a:p>
      </dgm:t>
    </dgm:pt>
    <dgm:pt modelId="{261AC58B-4354-4051-9676-DB830A03E8C3}">
      <dgm:prSet phldrT="[Text]"/>
      <dgm:spPr>
        <a:solidFill>
          <a:srgbClr val="00B050"/>
        </a:solidFill>
      </dgm:spPr>
      <dgm:t>
        <a:bodyPr/>
        <a:lstStyle/>
        <a:p>
          <a:r>
            <a:rPr lang="en-US" dirty="0" smtClean="0"/>
            <a:t>Mongo-4a</a:t>
          </a:r>
          <a:endParaRPr lang="en-US" dirty="0"/>
        </a:p>
      </dgm:t>
    </dgm:pt>
    <dgm:pt modelId="{8631504D-F60C-4253-A78C-C6D628A7D8E4}" type="parTrans" cxnId="{F0DF9FD1-451C-421D-9F04-49952B818A18}">
      <dgm:prSet/>
      <dgm:spPr>
        <a:ln>
          <a:solidFill>
            <a:srgbClr val="00B050"/>
          </a:solidFill>
        </a:ln>
      </dgm:spPr>
      <dgm:t>
        <a:bodyPr/>
        <a:lstStyle/>
        <a:p>
          <a:endParaRPr lang="en-US"/>
        </a:p>
      </dgm:t>
    </dgm:pt>
    <dgm:pt modelId="{F628878C-C33A-4AA9-916D-70B9EF784117}" type="sibTrans" cxnId="{F0DF9FD1-451C-421D-9F04-49952B818A18}">
      <dgm:prSet/>
      <dgm:spPr/>
      <dgm:t>
        <a:bodyPr/>
        <a:lstStyle/>
        <a:p>
          <a:endParaRPr lang="en-US"/>
        </a:p>
      </dgm:t>
    </dgm:pt>
    <dgm:pt modelId="{3DDE5961-5E93-447B-AF95-818F4E01DCEC}">
      <dgm:prSet phldrT="[Text]"/>
      <dgm:spPr>
        <a:solidFill>
          <a:srgbClr val="00B050"/>
        </a:solidFill>
      </dgm:spPr>
      <dgm:t>
        <a:bodyPr/>
        <a:lstStyle/>
        <a:p>
          <a:r>
            <a:rPr lang="en-US" dirty="0" smtClean="0"/>
            <a:t>Mongo-4b</a:t>
          </a:r>
          <a:endParaRPr lang="en-US" dirty="0"/>
        </a:p>
      </dgm:t>
    </dgm:pt>
    <dgm:pt modelId="{70DE1C5E-CB59-4C3D-B957-D4D0AD8D87F6}" type="parTrans" cxnId="{8B5732BE-E869-45F0-9505-A76BB00FD617}">
      <dgm:prSet/>
      <dgm:spPr>
        <a:ln>
          <a:solidFill>
            <a:srgbClr val="00B050"/>
          </a:solidFill>
        </a:ln>
      </dgm:spPr>
      <dgm:t>
        <a:bodyPr/>
        <a:lstStyle/>
        <a:p>
          <a:endParaRPr lang="en-US"/>
        </a:p>
      </dgm:t>
    </dgm:pt>
    <dgm:pt modelId="{9D60C49F-C832-4647-A56A-49A6FDF66741}" type="sibTrans" cxnId="{8B5732BE-E869-45F0-9505-A76BB00FD617}">
      <dgm:prSet/>
      <dgm:spPr/>
      <dgm:t>
        <a:bodyPr/>
        <a:lstStyle/>
        <a:p>
          <a:endParaRPr lang="en-US"/>
        </a:p>
      </dgm:t>
    </dgm:pt>
    <dgm:pt modelId="{C11056DA-DC68-4BA8-BCA1-2BC5270A73EB}">
      <dgm:prSet phldrT="[Text]"/>
      <dgm:spPr>
        <a:solidFill>
          <a:srgbClr val="00B050"/>
        </a:solidFill>
      </dgm:spPr>
      <dgm:t>
        <a:bodyPr/>
        <a:lstStyle/>
        <a:p>
          <a:r>
            <a:rPr lang="en-US" dirty="0" smtClean="0"/>
            <a:t>Mongo-4c</a:t>
          </a:r>
        </a:p>
        <a:p>
          <a:endParaRPr lang="en-US" dirty="0"/>
        </a:p>
      </dgm:t>
    </dgm:pt>
    <dgm:pt modelId="{43265D81-6AF2-403F-83AF-3FF300B960AF}" type="parTrans" cxnId="{CD682398-8A05-41F8-8DFB-63E0BB87529C}">
      <dgm:prSet/>
      <dgm:spPr>
        <a:ln>
          <a:solidFill>
            <a:srgbClr val="00B050"/>
          </a:solidFill>
        </a:ln>
      </dgm:spPr>
      <dgm:t>
        <a:bodyPr/>
        <a:lstStyle/>
        <a:p>
          <a:endParaRPr lang="en-US"/>
        </a:p>
      </dgm:t>
    </dgm:pt>
    <dgm:pt modelId="{1F7E0B37-1B6D-46F9-B79B-FC50100E024B}" type="sibTrans" cxnId="{CD682398-8A05-41F8-8DFB-63E0BB87529C}">
      <dgm:prSet/>
      <dgm:spPr/>
      <dgm:t>
        <a:bodyPr/>
        <a:lstStyle/>
        <a:p>
          <a:endParaRPr lang="en-US"/>
        </a:p>
      </dgm:t>
    </dgm:pt>
    <dgm:pt modelId="{3AD0937B-24D7-4D00-9A5A-1AFDF29BBBF4}" type="pres">
      <dgm:prSet presAssocID="{D6D8855F-7CC7-4E53-8B1B-E0461EABB081}" presName="Name0" presStyleCnt="0">
        <dgm:presLayoutVars>
          <dgm:chPref val="1"/>
          <dgm:dir/>
          <dgm:animOne val="branch"/>
          <dgm:animLvl val="lvl"/>
          <dgm:resizeHandles val="exact"/>
        </dgm:presLayoutVars>
      </dgm:prSet>
      <dgm:spPr/>
      <dgm:t>
        <a:bodyPr/>
        <a:lstStyle/>
        <a:p>
          <a:endParaRPr lang="en-US"/>
        </a:p>
      </dgm:t>
    </dgm:pt>
    <dgm:pt modelId="{5A4D05C0-5086-413C-9E70-EE200BBA7BA0}" type="pres">
      <dgm:prSet presAssocID="{1FB9D04C-EE55-4CA5-B7E9-F6C7A4BD5DDA}" presName="root1" presStyleCnt="0"/>
      <dgm:spPr/>
    </dgm:pt>
    <dgm:pt modelId="{2EBC89F7-BC09-4E22-AA90-07E707A5517E}" type="pres">
      <dgm:prSet presAssocID="{1FB9D04C-EE55-4CA5-B7E9-F6C7A4BD5DDA}" presName="LevelOneTextNode" presStyleLbl="node0" presStyleIdx="0" presStyleCnt="1" custLinFactX="-122356" custLinFactNeighborX="-200000" custLinFactNeighborY="-43023">
        <dgm:presLayoutVars>
          <dgm:chPref val="3"/>
        </dgm:presLayoutVars>
      </dgm:prSet>
      <dgm:spPr/>
      <dgm:t>
        <a:bodyPr/>
        <a:lstStyle/>
        <a:p>
          <a:endParaRPr lang="en-US"/>
        </a:p>
      </dgm:t>
    </dgm:pt>
    <dgm:pt modelId="{60D73E04-7699-4E8F-AF30-EB347C92D2AD}" type="pres">
      <dgm:prSet presAssocID="{1FB9D04C-EE55-4CA5-B7E9-F6C7A4BD5DDA}" presName="level2hierChild" presStyleCnt="0"/>
      <dgm:spPr/>
    </dgm:pt>
    <dgm:pt modelId="{2BDFAC59-F192-4769-84D0-B101B4CFF8D1}" type="pres">
      <dgm:prSet presAssocID="{8631504D-F60C-4253-A78C-C6D628A7D8E4}" presName="conn2-1" presStyleLbl="parChTrans1D2" presStyleIdx="0" presStyleCnt="3"/>
      <dgm:spPr/>
      <dgm:t>
        <a:bodyPr/>
        <a:lstStyle/>
        <a:p>
          <a:endParaRPr lang="en-US"/>
        </a:p>
      </dgm:t>
    </dgm:pt>
    <dgm:pt modelId="{8695061A-2C20-4D6D-BC2C-2FAEB61E70E1}" type="pres">
      <dgm:prSet presAssocID="{8631504D-F60C-4253-A78C-C6D628A7D8E4}" presName="connTx" presStyleLbl="parChTrans1D2" presStyleIdx="0" presStyleCnt="3"/>
      <dgm:spPr/>
      <dgm:t>
        <a:bodyPr/>
        <a:lstStyle/>
        <a:p>
          <a:endParaRPr lang="en-US"/>
        </a:p>
      </dgm:t>
    </dgm:pt>
    <dgm:pt modelId="{5B9B820C-A7D9-465F-9451-358E54544DBC}" type="pres">
      <dgm:prSet presAssocID="{261AC58B-4354-4051-9676-DB830A03E8C3}" presName="root2" presStyleCnt="0"/>
      <dgm:spPr/>
    </dgm:pt>
    <dgm:pt modelId="{390CE78E-0320-4BC4-8815-672771E3320F}" type="pres">
      <dgm:prSet presAssocID="{261AC58B-4354-4051-9676-DB830A03E8C3}" presName="LevelTwoTextNode" presStyleLbl="node2" presStyleIdx="0" presStyleCnt="3">
        <dgm:presLayoutVars>
          <dgm:chPref val="3"/>
        </dgm:presLayoutVars>
      </dgm:prSet>
      <dgm:spPr/>
      <dgm:t>
        <a:bodyPr/>
        <a:lstStyle/>
        <a:p>
          <a:endParaRPr lang="en-US"/>
        </a:p>
      </dgm:t>
    </dgm:pt>
    <dgm:pt modelId="{0CE0DA3C-9016-4782-8E82-402F05CBB5E5}" type="pres">
      <dgm:prSet presAssocID="{261AC58B-4354-4051-9676-DB830A03E8C3}" presName="level3hierChild" presStyleCnt="0"/>
      <dgm:spPr/>
    </dgm:pt>
    <dgm:pt modelId="{05D784F3-C470-4C47-9C5D-A426C027B110}" type="pres">
      <dgm:prSet presAssocID="{70DE1C5E-CB59-4C3D-B957-D4D0AD8D87F6}" presName="conn2-1" presStyleLbl="parChTrans1D2" presStyleIdx="1" presStyleCnt="3"/>
      <dgm:spPr/>
      <dgm:t>
        <a:bodyPr/>
        <a:lstStyle/>
        <a:p>
          <a:endParaRPr lang="en-US"/>
        </a:p>
      </dgm:t>
    </dgm:pt>
    <dgm:pt modelId="{3F981003-ECFC-4E34-B299-19AEA9F0FFDD}" type="pres">
      <dgm:prSet presAssocID="{70DE1C5E-CB59-4C3D-B957-D4D0AD8D87F6}" presName="connTx" presStyleLbl="parChTrans1D2" presStyleIdx="1" presStyleCnt="3"/>
      <dgm:spPr/>
      <dgm:t>
        <a:bodyPr/>
        <a:lstStyle/>
        <a:p>
          <a:endParaRPr lang="en-US"/>
        </a:p>
      </dgm:t>
    </dgm:pt>
    <dgm:pt modelId="{B4705A44-AE68-40DA-8B90-1FFB2186392A}" type="pres">
      <dgm:prSet presAssocID="{3DDE5961-5E93-447B-AF95-818F4E01DCEC}" presName="root2" presStyleCnt="0"/>
      <dgm:spPr/>
    </dgm:pt>
    <dgm:pt modelId="{D2306E59-9B84-48AA-8467-A4E1733A19EB}" type="pres">
      <dgm:prSet presAssocID="{3DDE5961-5E93-447B-AF95-818F4E01DCEC}" presName="LevelTwoTextNode" presStyleLbl="node2" presStyleIdx="1" presStyleCnt="3">
        <dgm:presLayoutVars>
          <dgm:chPref val="3"/>
        </dgm:presLayoutVars>
      </dgm:prSet>
      <dgm:spPr/>
      <dgm:t>
        <a:bodyPr/>
        <a:lstStyle/>
        <a:p>
          <a:endParaRPr lang="en-US"/>
        </a:p>
      </dgm:t>
    </dgm:pt>
    <dgm:pt modelId="{3B63930B-F188-4442-974B-CA7D93943C94}" type="pres">
      <dgm:prSet presAssocID="{3DDE5961-5E93-447B-AF95-818F4E01DCEC}" presName="level3hierChild" presStyleCnt="0"/>
      <dgm:spPr/>
    </dgm:pt>
    <dgm:pt modelId="{5BF0120E-CD86-46B5-91E5-41E440082204}" type="pres">
      <dgm:prSet presAssocID="{43265D81-6AF2-403F-83AF-3FF300B960AF}" presName="conn2-1" presStyleLbl="parChTrans1D2" presStyleIdx="2" presStyleCnt="3"/>
      <dgm:spPr/>
      <dgm:t>
        <a:bodyPr/>
        <a:lstStyle/>
        <a:p>
          <a:endParaRPr lang="en-US"/>
        </a:p>
      </dgm:t>
    </dgm:pt>
    <dgm:pt modelId="{ECD67AE6-D6A5-4FA8-9446-68ED559141E6}" type="pres">
      <dgm:prSet presAssocID="{43265D81-6AF2-403F-83AF-3FF300B960AF}" presName="connTx" presStyleLbl="parChTrans1D2" presStyleIdx="2" presStyleCnt="3"/>
      <dgm:spPr/>
      <dgm:t>
        <a:bodyPr/>
        <a:lstStyle/>
        <a:p>
          <a:endParaRPr lang="en-US"/>
        </a:p>
      </dgm:t>
    </dgm:pt>
    <dgm:pt modelId="{5AC755EB-3511-435C-A990-ADA4165527C8}" type="pres">
      <dgm:prSet presAssocID="{C11056DA-DC68-4BA8-BCA1-2BC5270A73EB}" presName="root2" presStyleCnt="0"/>
      <dgm:spPr/>
    </dgm:pt>
    <dgm:pt modelId="{C1AD5A87-9954-4A71-BFBB-F24AD2D56C39}" type="pres">
      <dgm:prSet presAssocID="{C11056DA-DC68-4BA8-BCA1-2BC5270A73EB}" presName="LevelTwoTextNode" presStyleLbl="node2" presStyleIdx="2" presStyleCnt="3">
        <dgm:presLayoutVars>
          <dgm:chPref val="3"/>
        </dgm:presLayoutVars>
      </dgm:prSet>
      <dgm:spPr/>
      <dgm:t>
        <a:bodyPr/>
        <a:lstStyle/>
        <a:p>
          <a:endParaRPr lang="en-US"/>
        </a:p>
      </dgm:t>
    </dgm:pt>
    <dgm:pt modelId="{01E93E72-9992-47F0-A5E7-89697590D6B5}" type="pres">
      <dgm:prSet presAssocID="{C11056DA-DC68-4BA8-BCA1-2BC5270A73EB}" presName="level3hierChild" presStyleCnt="0"/>
      <dgm:spPr/>
    </dgm:pt>
  </dgm:ptLst>
  <dgm:cxnLst>
    <dgm:cxn modelId="{35C9DAE7-C23B-4436-90C7-B46030F5346A}" type="presOf" srcId="{43265D81-6AF2-403F-83AF-3FF300B960AF}" destId="{5BF0120E-CD86-46B5-91E5-41E440082204}" srcOrd="0" destOrd="0" presId="urn:microsoft.com/office/officeart/2008/layout/HorizontalMultiLevelHierarchy"/>
    <dgm:cxn modelId="{29ECE8C3-1414-45DD-8E59-F7D930A115FF}" type="presOf" srcId="{70DE1C5E-CB59-4C3D-B957-D4D0AD8D87F6}" destId="{05D784F3-C470-4C47-9C5D-A426C027B110}" srcOrd="0" destOrd="0" presId="urn:microsoft.com/office/officeart/2008/layout/HorizontalMultiLevelHierarchy"/>
    <dgm:cxn modelId="{5414DA57-8AA6-4EA5-AAA2-C2864730FFC5}" type="presOf" srcId="{8631504D-F60C-4253-A78C-C6D628A7D8E4}" destId="{2BDFAC59-F192-4769-84D0-B101B4CFF8D1}" srcOrd="0" destOrd="0" presId="urn:microsoft.com/office/officeart/2008/layout/HorizontalMultiLevelHierarchy"/>
    <dgm:cxn modelId="{BFEB0488-733A-4F9F-9E93-295476957F54}" type="presOf" srcId="{3DDE5961-5E93-447B-AF95-818F4E01DCEC}" destId="{D2306E59-9B84-48AA-8467-A4E1733A19EB}" srcOrd="0" destOrd="0" presId="urn:microsoft.com/office/officeart/2008/layout/HorizontalMultiLevelHierarchy"/>
    <dgm:cxn modelId="{8B5732BE-E869-45F0-9505-A76BB00FD617}" srcId="{1FB9D04C-EE55-4CA5-B7E9-F6C7A4BD5DDA}" destId="{3DDE5961-5E93-447B-AF95-818F4E01DCEC}" srcOrd="1" destOrd="0" parTransId="{70DE1C5E-CB59-4C3D-B957-D4D0AD8D87F6}" sibTransId="{9D60C49F-C832-4647-A56A-49A6FDF66741}"/>
    <dgm:cxn modelId="{C94FE585-81D2-4A0E-8134-821590CB8755}" type="presOf" srcId="{C11056DA-DC68-4BA8-BCA1-2BC5270A73EB}" destId="{C1AD5A87-9954-4A71-BFBB-F24AD2D56C39}" srcOrd="0" destOrd="0" presId="urn:microsoft.com/office/officeart/2008/layout/HorizontalMultiLevelHierarchy"/>
    <dgm:cxn modelId="{66E8ABCD-9CF6-4B69-8766-3FA7F8C27C57}" type="presOf" srcId="{1FB9D04C-EE55-4CA5-B7E9-F6C7A4BD5DDA}" destId="{2EBC89F7-BC09-4E22-AA90-07E707A5517E}" srcOrd="0" destOrd="0" presId="urn:microsoft.com/office/officeart/2008/layout/HorizontalMultiLevelHierarchy"/>
    <dgm:cxn modelId="{CD682398-8A05-41F8-8DFB-63E0BB87529C}" srcId="{1FB9D04C-EE55-4CA5-B7E9-F6C7A4BD5DDA}" destId="{C11056DA-DC68-4BA8-BCA1-2BC5270A73EB}" srcOrd="2" destOrd="0" parTransId="{43265D81-6AF2-403F-83AF-3FF300B960AF}" sibTransId="{1F7E0B37-1B6D-46F9-B79B-FC50100E024B}"/>
    <dgm:cxn modelId="{D251CC16-73A5-4291-B4F7-B87E228D9E17}" type="presOf" srcId="{8631504D-F60C-4253-A78C-C6D628A7D8E4}" destId="{8695061A-2C20-4D6D-BC2C-2FAEB61E70E1}" srcOrd="1" destOrd="0" presId="urn:microsoft.com/office/officeart/2008/layout/HorizontalMultiLevelHierarchy"/>
    <dgm:cxn modelId="{FE16FD95-1237-442A-9AD5-D1D87C2D6031}" type="presOf" srcId="{43265D81-6AF2-403F-83AF-3FF300B960AF}" destId="{ECD67AE6-D6A5-4FA8-9446-68ED559141E6}" srcOrd="1" destOrd="0" presId="urn:microsoft.com/office/officeart/2008/layout/HorizontalMultiLevelHierarchy"/>
    <dgm:cxn modelId="{F0DF9FD1-451C-421D-9F04-49952B818A18}" srcId="{1FB9D04C-EE55-4CA5-B7E9-F6C7A4BD5DDA}" destId="{261AC58B-4354-4051-9676-DB830A03E8C3}" srcOrd="0" destOrd="0" parTransId="{8631504D-F60C-4253-A78C-C6D628A7D8E4}" sibTransId="{F628878C-C33A-4AA9-916D-70B9EF784117}"/>
    <dgm:cxn modelId="{E74D30C7-ADDC-437D-86B0-076644AFB1CF}" type="presOf" srcId="{70DE1C5E-CB59-4C3D-B957-D4D0AD8D87F6}" destId="{3F981003-ECFC-4E34-B299-19AEA9F0FFDD}" srcOrd="1" destOrd="0" presId="urn:microsoft.com/office/officeart/2008/layout/HorizontalMultiLevelHierarchy"/>
    <dgm:cxn modelId="{96BEEBFC-7DDB-4F32-A6C7-6F9E6F0538E2}" srcId="{D6D8855F-7CC7-4E53-8B1B-E0461EABB081}" destId="{1FB9D04C-EE55-4CA5-B7E9-F6C7A4BD5DDA}" srcOrd="0" destOrd="0" parTransId="{4AE59051-1940-4453-9753-04121EC49B0C}" sibTransId="{E575B026-E33A-4B62-9D6E-FB6D8817DC30}"/>
    <dgm:cxn modelId="{8E5EF757-AE2A-4BB8-8749-0B0BD5FC71C0}" type="presOf" srcId="{D6D8855F-7CC7-4E53-8B1B-E0461EABB081}" destId="{3AD0937B-24D7-4D00-9A5A-1AFDF29BBBF4}" srcOrd="0" destOrd="0" presId="urn:microsoft.com/office/officeart/2008/layout/HorizontalMultiLevelHierarchy"/>
    <dgm:cxn modelId="{10086A86-0006-4BA5-A508-5F78A8D90628}" type="presOf" srcId="{261AC58B-4354-4051-9676-DB830A03E8C3}" destId="{390CE78E-0320-4BC4-8815-672771E3320F}" srcOrd="0" destOrd="0" presId="urn:microsoft.com/office/officeart/2008/layout/HorizontalMultiLevelHierarchy"/>
    <dgm:cxn modelId="{90B69688-E048-4881-852F-EEC1231A98E9}" type="presParOf" srcId="{3AD0937B-24D7-4D00-9A5A-1AFDF29BBBF4}" destId="{5A4D05C0-5086-413C-9E70-EE200BBA7BA0}" srcOrd="0" destOrd="0" presId="urn:microsoft.com/office/officeart/2008/layout/HorizontalMultiLevelHierarchy"/>
    <dgm:cxn modelId="{9410301A-39D1-4D42-909D-8FDE5392AD35}" type="presParOf" srcId="{5A4D05C0-5086-413C-9E70-EE200BBA7BA0}" destId="{2EBC89F7-BC09-4E22-AA90-07E707A5517E}" srcOrd="0" destOrd="0" presId="urn:microsoft.com/office/officeart/2008/layout/HorizontalMultiLevelHierarchy"/>
    <dgm:cxn modelId="{FDCE50A9-C9F4-41F2-BAD7-5A7EDCD6F897}" type="presParOf" srcId="{5A4D05C0-5086-413C-9E70-EE200BBA7BA0}" destId="{60D73E04-7699-4E8F-AF30-EB347C92D2AD}" srcOrd="1" destOrd="0" presId="urn:microsoft.com/office/officeart/2008/layout/HorizontalMultiLevelHierarchy"/>
    <dgm:cxn modelId="{3DEEDA98-2FBD-4E41-9DF4-29B376135C40}" type="presParOf" srcId="{60D73E04-7699-4E8F-AF30-EB347C92D2AD}" destId="{2BDFAC59-F192-4769-84D0-B101B4CFF8D1}" srcOrd="0" destOrd="0" presId="urn:microsoft.com/office/officeart/2008/layout/HorizontalMultiLevelHierarchy"/>
    <dgm:cxn modelId="{3F685210-B904-416C-ABA3-B6691E218BBC}" type="presParOf" srcId="{2BDFAC59-F192-4769-84D0-B101B4CFF8D1}" destId="{8695061A-2C20-4D6D-BC2C-2FAEB61E70E1}" srcOrd="0" destOrd="0" presId="urn:microsoft.com/office/officeart/2008/layout/HorizontalMultiLevelHierarchy"/>
    <dgm:cxn modelId="{DA737AF5-B0AA-49DE-ABD5-29AC46FFC441}" type="presParOf" srcId="{60D73E04-7699-4E8F-AF30-EB347C92D2AD}" destId="{5B9B820C-A7D9-465F-9451-358E54544DBC}" srcOrd="1" destOrd="0" presId="urn:microsoft.com/office/officeart/2008/layout/HorizontalMultiLevelHierarchy"/>
    <dgm:cxn modelId="{3C72D0D2-A703-44FD-98C5-768500201660}" type="presParOf" srcId="{5B9B820C-A7D9-465F-9451-358E54544DBC}" destId="{390CE78E-0320-4BC4-8815-672771E3320F}" srcOrd="0" destOrd="0" presId="urn:microsoft.com/office/officeart/2008/layout/HorizontalMultiLevelHierarchy"/>
    <dgm:cxn modelId="{8C215A72-03F3-46CB-A3C6-823379BA5F21}" type="presParOf" srcId="{5B9B820C-A7D9-465F-9451-358E54544DBC}" destId="{0CE0DA3C-9016-4782-8E82-402F05CBB5E5}" srcOrd="1" destOrd="0" presId="urn:microsoft.com/office/officeart/2008/layout/HorizontalMultiLevelHierarchy"/>
    <dgm:cxn modelId="{E350011A-1D2B-426F-8C90-95448BB43C14}" type="presParOf" srcId="{60D73E04-7699-4E8F-AF30-EB347C92D2AD}" destId="{05D784F3-C470-4C47-9C5D-A426C027B110}" srcOrd="2" destOrd="0" presId="urn:microsoft.com/office/officeart/2008/layout/HorizontalMultiLevelHierarchy"/>
    <dgm:cxn modelId="{ACC91C7F-41E4-476E-86AB-8069674725FF}" type="presParOf" srcId="{05D784F3-C470-4C47-9C5D-A426C027B110}" destId="{3F981003-ECFC-4E34-B299-19AEA9F0FFDD}" srcOrd="0" destOrd="0" presId="urn:microsoft.com/office/officeart/2008/layout/HorizontalMultiLevelHierarchy"/>
    <dgm:cxn modelId="{49012C6E-DE03-4B55-88A1-CFCE7ABAE425}" type="presParOf" srcId="{60D73E04-7699-4E8F-AF30-EB347C92D2AD}" destId="{B4705A44-AE68-40DA-8B90-1FFB2186392A}" srcOrd="3" destOrd="0" presId="urn:microsoft.com/office/officeart/2008/layout/HorizontalMultiLevelHierarchy"/>
    <dgm:cxn modelId="{1C9383F8-546A-49C7-BCA9-98554ED17124}" type="presParOf" srcId="{B4705A44-AE68-40DA-8B90-1FFB2186392A}" destId="{D2306E59-9B84-48AA-8467-A4E1733A19EB}" srcOrd="0" destOrd="0" presId="urn:microsoft.com/office/officeart/2008/layout/HorizontalMultiLevelHierarchy"/>
    <dgm:cxn modelId="{FB7CE49F-1B33-46F2-9795-6A7D0950B67B}" type="presParOf" srcId="{B4705A44-AE68-40DA-8B90-1FFB2186392A}" destId="{3B63930B-F188-4442-974B-CA7D93943C94}" srcOrd="1" destOrd="0" presId="urn:microsoft.com/office/officeart/2008/layout/HorizontalMultiLevelHierarchy"/>
    <dgm:cxn modelId="{6C976DB5-733B-4407-B247-963168A76977}" type="presParOf" srcId="{60D73E04-7699-4E8F-AF30-EB347C92D2AD}" destId="{5BF0120E-CD86-46B5-91E5-41E440082204}" srcOrd="4" destOrd="0" presId="urn:microsoft.com/office/officeart/2008/layout/HorizontalMultiLevelHierarchy"/>
    <dgm:cxn modelId="{29CC5647-3BE5-46AF-9A37-6D051C147EA1}" type="presParOf" srcId="{5BF0120E-CD86-46B5-91E5-41E440082204}" destId="{ECD67AE6-D6A5-4FA8-9446-68ED559141E6}" srcOrd="0" destOrd="0" presId="urn:microsoft.com/office/officeart/2008/layout/HorizontalMultiLevelHierarchy"/>
    <dgm:cxn modelId="{625E3028-94A1-4DC6-8267-F0D89971707E}" type="presParOf" srcId="{60D73E04-7699-4E8F-AF30-EB347C92D2AD}" destId="{5AC755EB-3511-435C-A990-ADA4165527C8}" srcOrd="5" destOrd="0" presId="urn:microsoft.com/office/officeart/2008/layout/HorizontalMultiLevelHierarchy"/>
    <dgm:cxn modelId="{2F2BF15F-1AD2-4228-B2CA-DDD2CA576C60}" type="presParOf" srcId="{5AC755EB-3511-435C-A990-ADA4165527C8}" destId="{C1AD5A87-9954-4A71-BFBB-F24AD2D56C39}" srcOrd="0" destOrd="0" presId="urn:microsoft.com/office/officeart/2008/layout/HorizontalMultiLevelHierarchy"/>
    <dgm:cxn modelId="{0095E72A-6F07-4D56-90E7-227C8021B01D}" type="presParOf" srcId="{5AC755EB-3511-435C-A990-ADA4165527C8}" destId="{01E93E72-9992-47F0-A5E7-89697590D6B5}" srcOrd="1" destOrd="0" presId="urn:microsoft.com/office/officeart/2008/layout/HorizontalMultiLevelHierarchy"/>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6D8855F-7CC7-4E53-8B1B-E0461EABB081}"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US"/>
        </a:p>
      </dgm:t>
    </dgm:pt>
    <dgm:pt modelId="{1FB9D04C-EE55-4CA5-B7E9-F6C7A4BD5DDA}">
      <dgm:prSet phldrT="[Text]"/>
      <dgm:spPr>
        <a:solidFill>
          <a:srgbClr val="00B050"/>
        </a:solidFill>
      </dgm:spPr>
      <dgm:t>
        <a:bodyPr/>
        <a:lstStyle/>
        <a:p>
          <a:r>
            <a:rPr lang="en-US" dirty="0" smtClean="0"/>
            <a:t>rs4 – Shard 5</a:t>
          </a:r>
        </a:p>
      </dgm:t>
    </dgm:pt>
    <dgm:pt modelId="{4AE59051-1940-4453-9753-04121EC49B0C}" type="parTrans" cxnId="{96BEEBFC-7DDB-4F32-A6C7-6F9E6F0538E2}">
      <dgm:prSet/>
      <dgm:spPr/>
      <dgm:t>
        <a:bodyPr/>
        <a:lstStyle/>
        <a:p>
          <a:endParaRPr lang="en-US"/>
        </a:p>
      </dgm:t>
    </dgm:pt>
    <dgm:pt modelId="{E575B026-E33A-4B62-9D6E-FB6D8817DC30}" type="sibTrans" cxnId="{96BEEBFC-7DDB-4F32-A6C7-6F9E6F0538E2}">
      <dgm:prSet/>
      <dgm:spPr/>
      <dgm:t>
        <a:bodyPr/>
        <a:lstStyle/>
        <a:p>
          <a:endParaRPr lang="en-US"/>
        </a:p>
      </dgm:t>
    </dgm:pt>
    <dgm:pt modelId="{261AC58B-4354-4051-9676-DB830A03E8C3}">
      <dgm:prSet phldrT="[Text]"/>
      <dgm:spPr>
        <a:solidFill>
          <a:srgbClr val="00B050"/>
        </a:solidFill>
      </dgm:spPr>
      <dgm:t>
        <a:bodyPr/>
        <a:lstStyle/>
        <a:p>
          <a:r>
            <a:rPr lang="en-US" dirty="0" smtClean="0"/>
            <a:t>Mongo-5a</a:t>
          </a:r>
          <a:endParaRPr lang="en-US" dirty="0"/>
        </a:p>
      </dgm:t>
    </dgm:pt>
    <dgm:pt modelId="{8631504D-F60C-4253-A78C-C6D628A7D8E4}" type="parTrans" cxnId="{F0DF9FD1-451C-421D-9F04-49952B818A18}">
      <dgm:prSet/>
      <dgm:spPr>
        <a:solidFill>
          <a:srgbClr val="00B050"/>
        </a:solidFill>
        <a:ln>
          <a:solidFill>
            <a:srgbClr val="00B050"/>
          </a:solidFill>
        </a:ln>
      </dgm:spPr>
      <dgm:t>
        <a:bodyPr/>
        <a:lstStyle/>
        <a:p>
          <a:endParaRPr lang="en-US"/>
        </a:p>
      </dgm:t>
    </dgm:pt>
    <dgm:pt modelId="{F628878C-C33A-4AA9-916D-70B9EF784117}" type="sibTrans" cxnId="{F0DF9FD1-451C-421D-9F04-49952B818A18}">
      <dgm:prSet/>
      <dgm:spPr/>
      <dgm:t>
        <a:bodyPr/>
        <a:lstStyle/>
        <a:p>
          <a:endParaRPr lang="en-US"/>
        </a:p>
      </dgm:t>
    </dgm:pt>
    <dgm:pt modelId="{3DDE5961-5E93-447B-AF95-818F4E01DCEC}">
      <dgm:prSet phldrT="[Text]"/>
      <dgm:spPr>
        <a:solidFill>
          <a:srgbClr val="00B050"/>
        </a:solidFill>
      </dgm:spPr>
      <dgm:t>
        <a:bodyPr/>
        <a:lstStyle/>
        <a:p>
          <a:r>
            <a:rPr lang="en-US" dirty="0" smtClean="0"/>
            <a:t>Mongo-5b</a:t>
          </a:r>
          <a:endParaRPr lang="en-US" dirty="0"/>
        </a:p>
      </dgm:t>
    </dgm:pt>
    <dgm:pt modelId="{70DE1C5E-CB59-4C3D-B957-D4D0AD8D87F6}" type="parTrans" cxnId="{8B5732BE-E869-45F0-9505-A76BB00FD617}">
      <dgm:prSet/>
      <dgm:spPr>
        <a:ln>
          <a:solidFill>
            <a:srgbClr val="00B050"/>
          </a:solidFill>
        </a:ln>
      </dgm:spPr>
      <dgm:t>
        <a:bodyPr/>
        <a:lstStyle/>
        <a:p>
          <a:endParaRPr lang="en-US"/>
        </a:p>
      </dgm:t>
    </dgm:pt>
    <dgm:pt modelId="{9D60C49F-C832-4647-A56A-49A6FDF66741}" type="sibTrans" cxnId="{8B5732BE-E869-45F0-9505-A76BB00FD617}">
      <dgm:prSet/>
      <dgm:spPr/>
      <dgm:t>
        <a:bodyPr/>
        <a:lstStyle/>
        <a:p>
          <a:endParaRPr lang="en-US"/>
        </a:p>
      </dgm:t>
    </dgm:pt>
    <dgm:pt modelId="{C11056DA-DC68-4BA8-BCA1-2BC5270A73EB}">
      <dgm:prSet phldrT="[Text]"/>
      <dgm:spPr>
        <a:solidFill>
          <a:srgbClr val="00B050"/>
        </a:solidFill>
      </dgm:spPr>
      <dgm:t>
        <a:bodyPr/>
        <a:lstStyle/>
        <a:p>
          <a:r>
            <a:rPr lang="en-US" dirty="0" smtClean="0"/>
            <a:t>Mongo-5c</a:t>
          </a:r>
        </a:p>
        <a:p>
          <a:endParaRPr lang="en-US" dirty="0"/>
        </a:p>
      </dgm:t>
    </dgm:pt>
    <dgm:pt modelId="{43265D81-6AF2-403F-83AF-3FF300B960AF}" type="parTrans" cxnId="{CD682398-8A05-41F8-8DFB-63E0BB87529C}">
      <dgm:prSet/>
      <dgm:spPr>
        <a:ln>
          <a:solidFill>
            <a:srgbClr val="00B050"/>
          </a:solidFill>
        </a:ln>
      </dgm:spPr>
      <dgm:t>
        <a:bodyPr/>
        <a:lstStyle/>
        <a:p>
          <a:endParaRPr lang="en-US"/>
        </a:p>
      </dgm:t>
    </dgm:pt>
    <dgm:pt modelId="{1F7E0B37-1B6D-46F9-B79B-FC50100E024B}" type="sibTrans" cxnId="{CD682398-8A05-41F8-8DFB-63E0BB87529C}">
      <dgm:prSet/>
      <dgm:spPr/>
      <dgm:t>
        <a:bodyPr/>
        <a:lstStyle/>
        <a:p>
          <a:endParaRPr lang="en-US"/>
        </a:p>
      </dgm:t>
    </dgm:pt>
    <dgm:pt modelId="{3AD0937B-24D7-4D00-9A5A-1AFDF29BBBF4}" type="pres">
      <dgm:prSet presAssocID="{D6D8855F-7CC7-4E53-8B1B-E0461EABB081}" presName="Name0" presStyleCnt="0">
        <dgm:presLayoutVars>
          <dgm:chPref val="1"/>
          <dgm:dir/>
          <dgm:animOne val="branch"/>
          <dgm:animLvl val="lvl"/>
          <dgm:resizeHandles val="exact"/>
        </dgm:presLayoutVars>
      </dgm:prSet>
      <dgm:spPr/>
      <dgm:t>
        <a:bodyPr/>
        <a:lstStyle/>
        <a:p>
          <a:endParaRPr lang="en-US"/>
        </a:p>
      </dgm:t>
    </dgm:pt>
    <dgm:pt modelId="{5A4D05C0-5086-413C-9E70-EE200BBA7BA0}" type="pres">
      <dgm:prSet presAssocID="{1FB9D04C-EE55-4CA5-B7E9-F6C7A4BD5DDA}" presName="root1" presStyleCnt="0"/>
      <dgm:spPr/>
    </dgm:pt>
    <dgm:pt modelId="{2EBC89F7-BC09-4E22-AA90-07E707A5517E}" type="pres">
      <dgm:prSet presAssocID="{1FB9D04C-EE55-4CA5-B7E9-F6C7A4BD5DDA}" presName="LevelOneTextNode" presStyleLbl="node0" presStyleIdx="0" presStyleCnt="1" custLinFactX="-122356" custLinFactNeighborX="-200000" custLinFactNeighborY="-43023">
        <dgm:presLayoutVars>
          <dgm:chPref val="3"/>
        </dgm:presLayoutVars>
      </dgm:prSet>
      <dgm:spPr/>
      <dgm:t>
        <a:bodyPr/>
        <a:lstStyle/>
        <a:p>
          <a:endParaRPr lang="en-US"/>
        </a:p>
      </dgm:t>
    </dgm:pt>
    <dgm:pt modelId="{60D73E04-7699-4E8F-AF30-EB347C92D2AD}" type="pres">
      <dgm:prSet presAssocID="{1FB9D04C-EE55-4CA5-B7E9-F6C7A4BD5DDA}" presName="level2hierChild" presStyleCnt="0"/>
      <dgm:spPr/>
    </dgm:pt>
    <dgm:pt modelId="{2BDFAC59-F192-4769-84D0-B101B4CFF8D1}" type="pres">
      <dgm:prSet presAssocID="{8631504D-F60C-4253-A78C-C6D628A7D8E4}" presName="conn2-1" presStyleLbl="parChTrans1D2" presStyleIdx="0" presStyleCnt="3"/>
      <dgm:spPr/>
      <dgm:t>
        <a:bodyPr/>
        <a:lstStyle/>
        <a:p>
          <a:endParaRPr lang="en-US"/>
        </a:p>
      </dgm:t>
    </dgm:pt>
    <dgm:pt modelId="{8695061A-2C20-4D6D-BC2C-2FAEB61E70E1}" type="pres">
      <dgm:prSet presAssocID="{8631504D-F60C-4253-A78C-C6D628A7D8E4}" presName="connTx" presStyleLbl="parChTrans1D2" presStyleIdx="0" presStyleCnt="3"/>
      <dgm:spPr/>
      <dgm:t>
        <a:bodyPr/>
        <a:lstStyle/>
        <a:p>
          <a:endParaRPr lang="en-US"/>
        </a:p>
      </dgm:t>
    </dgm:pt>
    <dgm:pt modelId="{5B9B820C-A7D9-465F-9451-358E54544DBC}" type="pres">
      <dgm:prSet presAssocID="{261AC58B-4354-4051-9676-DB830A03E8C3}" presName="root2" presStyleCnt="0"/>
      <dgm:spPr/>
    </dgm:pt>
    <dgm:pt modelId="{390CE78E-0320-4BC4-8815-672771E3320F}" type="pres">
      <dgm:prSet presAssocID="{261AC58B-4354-4051-9676-DB830A03E8C3}" presName="LevelTwoTextNode" presStyleLbl="node2" presStyleIdx="0" presStyleCnt="3">
        <dgm:presLayoutVars>
          <dgm:chPref val="3"/>
        </dgm:presLayoutVars>
      </dgm:prSet>
      <dgm:spPr/>
      <dgm:t>
        <a:bodyPr/>
        <a:lstStyle/>
        <a:p>
          <a:endParaRPr lang="en-US"/>
        </a:p>
      </dgm:t>
    </dgm:pt>
    <dgm:pt modelId="{0CE0DA3C-9016-4782-8E82-402F05CBB5E5}" type="pres">
      <dgm:prSet presAssocID="{261AC58B-4354-4051-9676-DB830A03E8C3}" presName="level3hierChild" presStyleCnt="0"/>
      <dgm:spPr/>
    </dgm:pt>
    <dgm:pt modelId="{05D784F3-C470-4C47-9C5D-A426C027B110}" type="pres">
      <dgm:prSet presAssocID="{70DE1C5E-CB59-4C3D-B957-D4D0AD8D87F6}" presName="conn2-1" presStyleLbl="parChTrans1D2" presStyleIdx="1" presStyleCnt="3"/>
      <dgm:spPr/>
      <dgm:t>
        <a:bodyPr/>
        <a:lstStyle/>
        <a:p>
          <a:endParaRPr lang="en-US"/>
        </a:p>
      </dgm:t>
    </dgm:pt>
    <dgm:pt modelId="{3F981003-ECFC-4E34-B299-19AEA9F0FFDD}" type="pres">
      <dgm:prSet presAssocID="{70DE1C5E-CB59-4C3D-B957-D4D0AD8D87F6}" presName="connTx" presStyleLbl="parChTrans1D2" presStyleIdx="1" presStyleCnt="3"/>
      <dgm:spPr/>
      <dgm:t>
        <a:bodyPr/>
        <a:lstStyle/>
        <a:p>
          <a:endParaRPr lang="en-US"/>
        </a:p>
      </dgm:t>
    </dgm:pt>
    <dgm:pt modelId="{B4705A44-AE68-40DA-8B90-1FFB2186392A}" type="pres">
      <dgm:prSet presAssocID="{3DDE5961-5E93-447B-AF95-818F4E01DCEC}" presName="root2" presStyleCnt="0"/>
      <dgm:spPr/>
    </dgm:pt>
    <dgm:pt modelId="{D2306E59-9B84-48AA-8467-A4E1733A19EB}" type="pres">
      <dgm:prSet presAssocID="{3DDE5961-5E93-447B-AF95-818F4E01DCEC}" presName="LevelTwoTextNode" presStyleLbl="node2" presStyleIdx="1" presStyleCnt="3">
        <dgm:presLayoutVars>
          <dgm:chPref val="3"/>
        </dgm:presLayoutVars>
      </dgm:prSet>
      <dgm:spPr/>
      <dgm:t>
        <a:bodyPr/>
        <a:lstStyle/>
        <a:p>
          <a:endParaRPr lang="en-US"/>
        </a:p>
      </dgm:t>
    </dgm:pt>
    <dgm:pt modelId="{3B63930B-F188-4442-974B-CA7D93943C94}" type="pres">
      <dgm:prSet presAssocID="{3DDE5961-5E93-447B-AF95-818F4E01DCEC}" presName="level3hierChild" presStyleCnt="0"/>
      <dgm:spPr/>
    </dgm:pt>
    <dgm:pt modelId="{5BF0120E-CD86-46B5-91E5-41E440082204}" type="pres">
      <dgm:prSet presAssocID="{43265D81-6AF2-403F-83AF-3FF300B960AF}" presName="conn2-1" presStyleLbl="parChTrans1D2" presStyleIdx="2" presStyleCnt="3"/>
      <dgm:spPr/>
      <dgm:t>
        <a:bodyPr/>
        <a:lstStyle/>
        <a:p>
          <a:endParaRPr lang="en-US"/>
        </a:p>
      </dgm:t>
    </dgm:pt>
    <dgm:pt modelId="{ECD67AE6-D6A5-4FA8-9446-68ED559141E6}" type="pres">
      <dgm:prSet presAssocID="{43265D81-6AF2-403F-83AF-3FF300B960AF}" presName="connTx" presStyleLbl="parChTrans1D2" presStyleIdx="2" presStyleCnt="3"/>
      <dgm:spPr/>
      <dgm:t>
        <a:bodyPr/>
        <a:lstStyle/>
        <a:p>
          <a:endParaRPr lang="en-US"/>
        </a:p>
      </dgm:t>
    </dgm:pt>
    <dgm:pt modelId="{5AC755EB-3511-435C-A990-ADA4165527C8}" type="pres">
      <dgm:prSet presAssocID="{C11056DA-DC68-4BA8-BCA1-2BC5270A73EB}" presName="root2" presStyleCnt="0"/>
      <dgm:spPr/>
    </dgm:pt>
    <dgm:pt modelId="{C1AD5A87-9954-4A71-BFBB-F24AD2D56C39}" type="pres">
      <dgm:prSet presAssocID="{C11056DA-DC68-4BA8-BCA1-2BC5270A73EB}" presName="LevelTwoTextNode" presStyleLbl="node2" presStyleIdx="2" presStyleCnt="3">
        <dgm:presLayoutVars>
          <dgm:chPref val="3"/>
        </dgm:presLayoutVars>
      </dgm:prSet>
      <dgm:spPr/>
      <dgm:t>
        <a:bodyPr/>
        <a:lstStyle/>
        <a:p>
          <a:endParaRPr lang="en-US"/>
        </a:p>
      </dgm:t>
    </dgm:pt>
    <dgm:pt modelId="{01E93E72-9992-47F0-A5E7-89697590D6B5}" type="pres">
      <dgm:prSet presAssocID="{C11056DA-DC68-4BA8-BCA1-2BC5270A73EB}" presName="level3hierChild" presStyleCnt="0"/>
      <dgm:spPr/>
    </dgm:pt>
  </dgm:ptLst>
  <dgm:cxnLst>
    <dgm:cxn modelId="{B6C5E55E-4C7A-4B68-86CB-E879DD003D76}" type="presOf" srcId="{261AC58B-4354-4051-9676-DB830A03E8C3}" destId="{390CE78E-0320-4BC4-8815-672771E3320F}" srcOrd="0" destOrd="0" presId="urn:microsoft.com/office/officeart/2008/layout/HorizontalMultiLevelHierarchy"/>
    <dgm:cxn modelId="{27141EDA-4D99-4A69-B1C2-EC6E879BDB03}" type="presOf" srcId="{8631504D-F60C-4253-A78C-C6D628A7D8E4}" destId="{8695061A-2C20-4D6D-BC2C-2FAEB61E70E1}" srcOrd="1" destOrd="0" presId="urn:microsoft.com/office/officeart/2008/layout/HorizontalMultiLevelHierarchy"/>
    <dgm:cxn modelId="{8B5732BE-E869-45F0-9505-A76BB00FD617}" srcId="{1FB9D04C-EE55-4CA5-B7E9-F6C7A4BD5DDA}" destId="{3DDE5961-5E93-447B-AF95-818F4E01DCEC}" srcOrd="1" destOrd="0" parTransId="{70DE1C5E-CB59-4C3D-B957-D4D0AD8D87F6}" sibTransId="{9D60C49F-C832-4647-A56A-49A6FDF66741}"/>
    <dgm:cxn modelId="{CD682398-8A05-41F8-8DFB-63E0BB87529C}" srcId="{1FB9D04C-EE55-4CA5-B7E9-F6C7A4BD5DDA}" destId="{C11056DA-DC68-4BA8-BCA1-2BC5270A73EB}" srcOrd="2" destOrd="0" parTransId="{43265D81-6AF2-403F-83AF-3FF300B960AF}" sibTransId="{1F7E0B37-1B6D-46F9-B79B-FC50100E024B}"/>
    <dgm:cxn modelId="{FE4BA0E0-5563-4F4B-ACA5-04974C58FD17}" type="presOf" srcId="{1FB9D04C-EE55-4CA5-B7E9-F6C7A4BD5DDA}" destId="{2EBC89F7-BC09-4E22-AA90-07E707A5517E}" srcOrd="0" destOrd="0" presId="urn:microsoft.com/office/officeart/2008/layout/HorizontalMultiLevelHierarchy"/>
    <dgm:cxn modelId="{E1E75E8E-7105-4FA2-B16C-76656CEC28B5}" type="presOf" srcId="{D6D8855F-7CC7-4E53-8B1B-E0461EABB081}" destId="{3AD0937B-24D7-4D00-9A5A-1AFDF29BBBF4}" srcOrd="0" destOrd="0" presId="urn:microsoft.com/office/officeart/2008/layout/HorizontalMultiLevelHierarchy"/>
    <dgm:cxn modelId="{F0DF9FD1-451C-421D-9F04-49952B818A18}" srcId="{1FB9D04C-EE55-4CA5-B7E9-F6C7A4BD5DDA}" destId="{261AC58B-4354-4051-9676-DB830A03E8C3}" srcOrd="0" destOrd="0" parTransId="{8631504D-F60C-4253-A78C-C6D628A7D8E4}" sibTransId="{F628878C-C33A-4AA9-916D-70B9EF784117}"/>
    <dgm:cxn modelId="{1328940E-8E05-4118-AA1A-961AF8BCCA04}" type="presOf" srcId="{8631504D-F60C-4253-A78C-C6D628A7D8E4}" destId="{2BDFAC59-F192-4769-84D0-B101B4CFF8D1}" srcOrd="0" destOrd="0" presId="urn:microsoft.com/office/officeart/2008/layout/HorizontalMultiLevelHierarchy"/>
    <dgm:cxn modelId="{CBB15681-2422-4050-AD19-F9857A851B05}" type="presOf" srcId="{43265D81-6AF2-403F-83AF-3FF300B960AF}" destId="{5BF0120E-CD86-46B5-91E5-41E440082204}" srcOrd="0" destOrd="0" presId="urn:microsoft.com/office/officeart/2008/layout/HorizontalMultiLevelHierarchy"/>
    <dgm:cxn modelId="{96BEEBFC-7DDB-4F32-A6C7-6F9E6F0538E2}" srcId="{D6D8855F-7CC7-4E53-8B1B-E0461EABB081}" destId="{1FB9D04C-EE55-4CA5-B7E9-F6C7A4BD5DDA}" srcOrd="0" destOrd="0" parTransId="{4AE59051-1940-4453-9753-04121EC49B0C}" sibTransId="{E575B026-E33A-4B62-9D6E-FB6D8817DC30}"/>
    <dgm:cxn modelId="{8B7A32C4-CF8F-4FB8-892D-AD1A92B2E3E4}" type="presOf" srcId="{70DE1C5E-CB59-4C3D-B957-D4D0AD8D87F6}" destId="{05D784F3-C470-4C47-9C5D-A426C027B110}" srcOrd="0" destOrd="0" presId="urn:microsoft.com/office/officeart/2008/layout/HorizontalMultiLevelHierarchy"/>
    <dgm:cxn modelId="{80A91F8E-4C8E-4E28-A498-E7D06C21A56B}" type="presOf" srcId="{43265D81-6AF2-403F-83AF-3FF300B960AF}" destId="{ECD67AE6-D6A5-4FA8-9446-68ED559141E6}" srcOrd="1" destOrd="0" presId="urn:microsoft.com/office/officeart/2008/layout/HorizontalMultiLevelHierarchy"/>
    <dgm:cxn modelId="{21650F0C-F5B9-499E-A87A-502DB574629D}" type="presOf" srcId="{C11056DA-DC68-4BA8-BCA1-2BC5270A73EB}" destId="{C1AD5A87-9954-4A71-BFBB-F24AD2D56C39}" srcOrd="0" destOrd="0" presId="urn:microsoft.com/office/officeart/2008/layout/HorizontalMultiLevelHierarchy"/>
    <dgm:cxn modelId="{F3F3FB5B-68E2-4B51-A6CE-C64284DBC5D0}" type="presOf" srcId="{70DE1C5E-CB59-4C3D-B957-D4D0AD8D87F6}" destId="{3F981003-ECFC-4E34-B299-19AEA9F0FFDD}" srcOrd="1" destOrd="0" presId="urn:microsoft.com/office/officeart/2008/layout/HorizontalMultiLevelHierarchy"/>
    <dgm:cxn modelId="{8176C0D2-4AD8-47DF-9E45-299EBA7CFD5F}" type="presOf" srcId="{3DDE5961-5E93-447B-AF95-818F4E01DCEC}" destId="{D2306E59-9B84-48AA-8467-A4E1733A19EB}" srcOrd="0" destOrd="0" presId="urn:microsoft.com/office/officeart/2008/layout/HorizontalMultiLevelHierarchy"/>
    <dgm:cxn modelId="{B4CEFAC5-F319-4E6A-97F1-1284864FEB92}" type="presParOf" srcId="{3AD0937B-24D7-4D00-9A5A-1AFDF29BBBF4}" destId="{5A4D05C0-5086-413C-9E70-EE200BBA7BA0}" srcOrd="0" destOrd="0" presId="urn:microsoft.com/office/officeart/2008/layout/HorizontalMultiLevelHierarchy"/>
    <dgm:cxn modelId="{E7CDE389-32CE-4B3D-93E4-47438FEFE603}" type="presParOf" srcId="{5A4D05C0-5086-413C-9E70-EE200BBA7BA0}" destId="{2EBC89F7-BC09-4E22-AA90-07E707A5517E}" srcOrd="0" destOrd="0" presId="urn:microsoft.com/office/officeart/2008/layout/HorizontalMultiLevelHierarchy"/>
    <dgm:cxn modelId="{A0890A7E-C067-4259-B479-30AABA7586D3}" type="presParOf" srcId="{5A4D05C0-5086-413C-9E70-EE200BBA7BA0}" destId="{60D73E04-7699-4E8F-AF30-EB347C92D2AD}" srcOrd="1" destOrd="0" presId="urn:microsoft.com/office/officeart/2008/layout/HorizontalMultiLevelHierarchy"/>
    <dgm:cxn modelId="{CF2FE114-BDE7-4E73-ABCF-C571B62833BD}" type="presParOf" srcId="{60D73E04-7699-4E8F-AF30-EB347C92D2AD}" destId="{2BDFAC59-F192-4769-84D0-B101B4CFF8D1}" srcOrd="0" destOrd="0" presId="urn:microsoft.com/office/officeart/2008/layout/HorizontalMultiLevelHierarchy"/>
    <dgm:cxn modelId="{FD05FCBE-8493-4209-8F05-DD530C1DDCD5}" type="presParOf" srcId="{2BDFAC59-F192-4769-84D0-B101B4CFF8D1}" destId="{8695061A-2C20-4D6D-BC2C-2FAEB61E70E1}" srcOrd="0" destOrd="0" presId="urn:microsoft.com/office/officeart/2008/layout/HorizontalMultiLevelHierarchy"/>
    <dgm:cxn modelId="{B9F4218C-382F-4E75-9663-382BB5523821}" type="presParOf" srcId="{60D73E04-7699-4E8F-AF30-EB347C92D2AD}" destId="{5B9B820C-A7D9-465F-9451-358E54544DBC}" srcOrd="1" destOrd="0" presId="urn:microsoft.com/office/officeart/2008/layout/HorizontalMultiLevelHierarchy"/>
    <dgm:cxn modelId="{779CA25B-EDE8-4C0D-A24F-B74DE7DF16CE}" type="presParOf" srcId="{5B9B820C-A7D9-465F-9451-358E54544DBC}" destId="{390CE78E-0320-4BC4-8815-672771E3320F}" srcOrd="0" destOrd="0" presId="urn:microsoft.com/office/officeart/2008/layout/HorizontalMultiLevelHierarchy"/>
    <dgm:cxn modelId="{FF11BECE-233E-4D4E-A292-59C6A0CA0260}" type="presParOf" srcId="{5B9B820C-A7D9-465F-9451-358E54544DBC}" destId="{0CE0DA3C-9016-4782-8E82-402F05CBB5E5}" srcOrd="1" destOrd="0" presId="urn:microsoft.com/office/officeart/2008/layout/HorizontalMultiLevelHierarchy"/>
    <dgm:cxn modelId="{CF49BFFE-BF05-4AB1-B073-1676E05B874F}" type="presParOf" srcId="{60D73E04-7699-4E8F-AF30-EB347C92D2AD}" destId="{05D784F3-C470-4C47-9C5D-A426C027B110}" srcOrd="2" destOrd="0" presId="urn:microsoft.com/office/officeart/2008/layout/HorizontalMultiLevelHierarchy"/>
    <dgm:cxn modelId="{9C9A80A1-CE84-4097-9E33-D1DEEFEB2D7C}" type="presParOf" srcId="{05D784F3-C470-4C47-9C5D-A426C027B110}" destId="{3F981003-ECFC-4E34-B299-19AEA9F0FFDD}" srcOrd="0" destOrd="0" presId="urn:microsoft.com/office/officeart/2008/layout/HorizontalMultiLevelHierarchy"/>
    <dgm:cxn modelId="{7D2B83F1-51C1-41E5-809D-7CC6F0B974E8}" type="presParOf" srcId="{60D73E04-7699-4E8F-AF30-EB347C92D2AD}" destId="{B4705A44-AE68-40DA-8B90-1FFB2186392A}" srcOrd="3" destOrd="0" presId="urn:microsoft.com/office/officeart/2008/layout/HorizontalMultiLevelHierarchy"/>
    <dgm:cxn modelId="{89E8303A-402B-46E7-B144-19BF4784B87F}" type="presParOf" srcId="{B4705A44-AE68-40DA-8B90-1FFB2186392A}" destId="{D2306E59-9B84-48AA-8467-A4E1733A19EB}" srcOrd="0" destOrd="0" presId="urn:microsoft.com/office/officeart/2008/layout/HorizontalMultiLevelHierarchy"/>
    <dgm:cxn modelId="{4C0CED37-4A15-4F05-AD4A-8E18B3CA2E4B}" type="presParOf" srcId="{B4705A44-AE68-40DA-8B90-1FFB2186392A}" destId="{3B63930B-F188-4442-974B-CA7D93943C94}" srcOrd="1" destOrd="0" presId="urn:microsoft.com/office/officeart/2008/layout/HorizontalMultiLevelHierarchy"/>
    <dgm:cxn modelId="{9A284E38-7E51-4805-ACC3-03F7D34EA015}" type="presParOf" srcId="{60D73E04-7699-4E8F-AF30-EB347C92D2AD}" destId="{5BF0120E-CD86-46B5-91E5-41E440082204}" srcOrd="4" destOrd="0" presId="urn:microsoft.com/office/officeart/2008/layout/HorizontalMultiLevelHierarchy"/>
    <dgm:cxn modelId="{47E5C18C-AE87-4DC3-85F1-0108005CFF24}" type="presParOf" srcId="{5BF0120E-CD86-46B5-91E5-41E440082204}" destId="{ECD67AE6-D6A5-4FA8-9446-68ED559141E6}" srcOrd="0" destOrd="0" presId="urn:microsoft.com/office/officeart/2008/layout/HorizontalMultiLevelHierarchy"/>
    <dgm:cxn modelId="{1C8896F1-8D96-4018-8743-E3908CFF6E39}" type="presParOf" srcId="{60D73E04-7699-4E8F-AF30-EB347C92D2AD}" destId="{5AC755EB-3511-435C-A990-ADA4165527C8}" srcOrd="5" destOrd="0" presId="urn:microsoft.com/office/officeart/2008/layout/HorizontalMultiLevelHierarchy"/>
    <dgm:cxn modelId="{8F58FD44-AD20-4EE3-8857-833D89F91EFC}" type="presParOf" srcId="{5AC755EB-3511-435C-A990-ADA4165527C8}" destId="{C1AD5A87-9954-4A71-BFBB-F24AD2D56C39}" srcOrd="0" destOrd="0" presId="urn:microsoft.com/office/officeart/2008/layout/HorizontalMultiLevelHierarchy"/>
    <dgm:cxn modelId="{65F0A582-9694-4AFE-B6A3-7B2551EAD113}" type="presParOf" srcId="{5AC755EB-3511-435C-A990-ADA4165527C8}" destId="{01E93E72-9992-47F0-A5E7-89697590D6B5}" srcOrd="1" destOrd="0" presId="urn:microsoft.com/office/officeart/2008/layout/HorizontalMultiLevelHierarchy"/>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FFD34E-C620-4FB1-9DC3-68EFBDC750FF}">
      <dsp:nvSpPr>
        <dsp:cNvPr id="0" name=""/>
        <dsp:cNvSpPr/>
      </dsp:nvSpPr>
      <dsp:spPr>
        <a:xfrm>
          <a:off x="1706880" y="0"/>
          <a:ext cx="2560320" cy="914400"/>
        </a:xfrm>
        <a:prstGeom prst="rightArrow">
          <a:avLst>
            <a:gd name="adj1" fmla="val 75000"/>
            <a:gd name="adj2" fmla="val 50000"/>
          </a:avLst>
        </a:prstGeom>
        <a:solidFill>
          <a:srgbClr val="FFFFFF">
            <a:alpha val="90000"/>
          </a:srgbClr>
        </a:solidFill>
        <a:ln w="25400" cap="flat" cmpd="sng" algn="ctr">
          <a:solidFill>
            <a:schemeClr val="tx2">
              <a:alpha val="9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 tIns="13335" rIns="13335" bIns="13335" numCol="1" spcCol="1270" anchor="t" anchorCtr="0">
          <a:noAutofit/>
        </a:bodyPr>
        <a:lstStyle/>
        <a:p>
          <a:pPr marL="228600" lvl="1" indent="-228600" algn="l" defTabSz="933450">
            <a:lnSpc>
              <a:spcPct val="90000"/>
            </a:lnSpc>
            <a:spcBef>
              <a:spcPct val="0"/>
            </a:spcBef>
            <a:spcAft>
              <a:spcPct val="15000"/>
            </a:spcAft>
            <a:buChar char="••"/>
          </a:pPr>
          <a:r>
            <a:rPr lang="en-US" sz="2100" kern="1200" dirty="0" smtClean="0">
              <a:solidFill>
                <a:srgbClr val="FF0000"/>
              </a:solidFill>
            </a:rPr>
            <a:t>Certificate</a:t>
          </a:r>
          <a:endParaRPr lang="en-US" sz="2100" kern="1200" dirty="0">
            <a:solidFill>
              <a:srgbClr val="FF0000"/>
            </a:solidFill>
          </a:endParaRPr>
        </a:p>
      </dsp:txBody>
      <dsp:txXfrm>
        <a:off x="1706880" y="114300"/>
        <a:ext cx="2217420" cy="685800"/>
      </dsp:txXfrm>
    </dsp:sp>
    <dsp:sp modelId="{24251F56-0A82-4230-9568-D701B2AD2E6A}">
      <dsp:nvSpPr>
        <dsp:cNvPr id="0" name=""/>
        <dsp:cNvSpPr/>
      </dsp:nvSpPr>
      <dsp:spPr>
        <a:xfrm>
          <a:off x="0" y="0"/>
          <a:ext cx="1706880" cy="914400"/>
        </a:xfrm>
        <a:prstGeom prst="roundRect">
          <a:avLst/>
        </a:prstGeom>
        <a:no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kern="1200" dirty="0" smtClean="0">
              <a:solidFill>
                <a:srgbClr val="FF0000"/>
              </a:solidFill>
            </a:rPr>
            <a:t>x.509</a:t>
          </a:r>
          <a:endParaRPr lang="en-US" sz="2300" kern="1200" dirty="0">
            <a:solidFill>
              <a:srgbClr val="FF0000"/>
            </a:solidFill>
          </a:endParaRPr>
        </a:p>
      </dsp:txBody>
      <dsp:txXfrm>
        <a:off x="44637" y="44637"/>
        <a:ext cx="1617606" cy="8251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FFD34E-C620-4FB1-9DC3-68EFBDC750FF}">
      <dsp:nvSpPr>
        <dsp:cNvPr id="0" name=""/>
        <dsp:cNvSpPr/>
      </dsp:nvSpPr>
      <dsp:spPr>
        <a:xfrm>
          <a:off x="1706880" y="210"/>
          <a:ext cx="2560320" cy="822275"/>
        </a:xfrm>
        <a:prstGeom prst="rightArrow">
          <a:avLst>
            <a:gd name="adj1" fmla="val 75000"/>
            <a:gd name="adj2" fmla="val 50000"/>
          </a:avLst>
        </a:prstGeom>
        <a:solidFill>
          <a:srgbClr val="FFFFFF">
            <a:alpha val="90000"/>
          </a:srgbClr>
        </a:solidFill>
        <a:ln w="25400" cap="flat" cmpd="sng" algn="ctr">
          <a:solidFill>
            <a:schemeClr val="tx2">
              <a:alpha val="9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 tIns="13335" rIns="13335" bIns="13335" numCol="1" spcCol="1270" anchor="t" anchorCtr="0">
          <a:noAutofit/>
        </a:bodyPr>
        <a:lstStyle/>
        <a:p>
          <a:pPr marL="228600" lvl="1" indent="-228600" algn="l" defTabSz="933450">
            <a:lnSpc>
              <a:spcPct val="90000"/>
            </a:lnSpc>
            <a:spcBef>
              <a:spcPct val="0"/>
            </a:spcBef>
            <a:spcAft>
              <a:spcPct val="15000"/>
            </a:spcAft>
            <a:buChar char="••"/>
          </a:pPr>
          <a:r>
            <a:rPr lang="en-US" sz="2100" kern="1200" dirty="0" smtClean="0">
              <a:solidFill>
                <a:schemeClr val="tx2">
                  <a:lumMod val="50000"/>
                </a:schemeClr>
              </a:solidFill>
            </a:rPr>
            <a:t>Username / Password</a:t>
          </a:r>
          <a:endParaRPr lang="en-US" sz="2100" kern="1200" dirty="0">
            <a:solidFill>
              <a:schemeClr val="tx2">
                <a:lumMod val="50000"/>
              </a:schemeClr>
            </a:solidFill>
          </a:endParaRPr>
        </a:p>
      </dsp:txBody>
      <dsp:txXfrm>
        <a:off x="1706880" y="102994"/>
        <a:ext cx="2251967" cy="616707"/>
      </dsp:txXfrm>
    </dsp:sp>
    <dsp:sp modelId="{24251F56-0A82-4230-9568-D701B2AD2E6A}">
      <dsp:nvSpPr>
        <dsp:cNvPr id="0" name=""/>
        <dsp:cNvSpPr/>
      </dsp:nvSpPr>
      <dsp:spPr>
        <a:xfrm>
          <a:off x="0" y="210"/>
          <a:ext cx="1706880" cy="822275"/>
        </a:xfrm>
        <a:prstGeom prst="roundRect">
          <a:avLst/>
        </a:prstGeom>
        <a:no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kern="1200" dirty="0" smtClean="0">
              <a:solidFill>
                <a:schemeClr val="tx2">
                  <a:lumMod val="50000"/>
                </a:schemeClr>
              </a:solidFill>
            </a:rPr>
            <a:t>Challenge / Response</a:t>
          </a:r>
          <a:endParaRPr lang="en-US" sz="2300" kern="1200" dirty="0">
            <a:solidFill>
              <a:schemeClr val="tx2">
                <a:lumMod val="50000"/>
              </a:schemeClr>
            </a:solidFill>
          </a:endParaRPr>
        </a:p>
      </dsp:txBody>
      <dsp:txXfrm>
        <a:off x="40140" y="40350"/>
        <a:ext cx="1626600" cy="741995"/>
      </dsp:txXfrm>
    </dsp:sp>
    <dsp:sp modelId="{387C778B-D599-4AAA-961B-D76DD23096FA}">
      <dsp:nvSpPr>
        <dsp:cNvPr id="0" name=""/>
        <dsp:cNvSpPr/>
      </dsp:nvSpPr>
      <dsp:spPr>
        <a:xfrm>
          <a:off x="1706880" y="904713"/>
          <a:ext cx="2560320" cy="822275"/>
        </a:xfrm>
        <a:prstGeom prst="rightArrow">
          <a:avLst>
            <a:gd name="adj1" fmla="val 75000"/>
            <a:gd name="adj2" fmla="val 50000"/>
          </a:avLst>
        </a:prstGeom>
        <a:solidFill>
          <a:srgbClr val="FFFFFF">
            <a:alpha val="90000"/>
          </a:srgbClr>
        </a:solidFill>
        <a:ln w="25400" cap="flat" cmpd="sng" algn="ctr">
          <a:solidFill>
            <a:schemeClr val="tx2">
              <a:alpha val="9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335" tIns="13335" rIns="13335" bIns="13335" numCol="1" spcCol="1270" anchor="t" anchorCtr="0">
          <a:noAutofit/>
        </a:bodyPr>
        <a:lstStyle/>
        <a:p>
          <a:pPr marL="228600" lvl="1" indent="-228600" algn="l" defTabSz="933450">
            <a:lnSpc>
              <a:spcPct val="90000"/>
            </a:lnSpc>
            <a:spcBef>
              <a:spcPct val="0"/>
            </a:spcBef>
            <a:spcAft>
              <a:spcPct val="15000"/>
            </a:spcAft>
            <a:buChar char="••"/>
          </a:pPr>
          <a:r>
            <a:rPr lang="en-US" sz="2100" kern="1200" dirty="0" smtClean="0">
              <a:solidFill>
                <a:srgbClr val="7030A0"/>
              </a:solidFill>
            </a:rPr>
            <a:t>Username / Password</a:t>
          </a:r>
          <a:endParaRPr lang="en-US" sz="2100" kern="1200" dirty="0">
            <a:solidFill>
              <a:srgbClr val="7030A0"/>
            </a:solidFill>
          </a:endParaRPr>
        </a:p>
      </dsp:txBody>
      <dsp:txXfrm>
        <a:off x="1706880" y="1007497"/>
        <a:ext cx="2251967" cy="616707"/>
      </dsp:txXfrm>
    </dsp:sp>
    <dsp:sp modelId="{254A124E-5243-4384-9250-7975B278615F}">
      <dsp:nvSpPr>
        <dsp:cNvPr id="0" name=""/>
        <dsp:cNvSpPr/>
      </dsp:nvSpPr>
      <dsp:spPr>
        <a:xfrm>
          <a:off x="0" y="904713"/>
          <a:ext cx="1706880" cy="822275"/>
        </a:xfrm>
        <a:prstGeom prst="roundRect">
          <a:avLst/>
        </a:prstGeom>
        <a:no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kern="1200" dirty="0" smtClean="0">
              <a:solidFill>
                <a:srgbClr val="7030A0"/>
              </a:solidFill>
            </a:rPr>
            <a:t>LDAP Proxy</a:t>
          </a:r>
        </a:p>
      </dsp:txBody>
      <dsp:txXfrm>
        <a:off x="40140" y="944853"/>
        <a:ext cx="1626600" cy="7419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0120E-CD86-46B5-91E5-41E440082204}">
      <dsp:nvSpPr>
        <dsp:cNvPr id="0" name=""/>
        <dsp:cNvSpPr/>
      </dsp:nvSpPr>
      <dsp:spPr>
        <a:xfrm>
          <a:off x="342646" y="901700"/>
          <a:ext cx="484025" cy="428307"/>
        </a:xfrm>
        <a:custGeom>
          <a:avLst/>
          <a:gdLst/>
          <a:ahLst/>
          <a:cxnLst/>
          <a:rect l="0" t="0" r="0" b="0"/>
          <a:pathLst>
            <a:path>
              <a:moveTo>
                <a:pt x="0" y="0"/>
              </a:moveTo>
              <a:lnTo>
                <a:pt x="242012" y="0"/>
              </a:lnTo>
              <a:lnTo>
                <a:pt x="242012" y="428307"/>
              </a:lnTo>
              <a:lnTo>
                <a:pt x="484025" y="428307"/>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500" y="1099695"/>
        <a:ext cx="32315" cy="32315"/>
      </dsp:txXfrm>
    </dsp:sp>
    <dsp:sp modelId="{05D784F3-C470-4C47-9C5D-A426C027B110}">
      <dsp:nvSpPr>
        <dsp:cNvPr id="0" name=""/>
        <dsp:cNvSpPr/>
      </dsp:nvSpPr>
      <dsp:spPr>
        <a:xfrm>
          <a:off x="342646" y="855980"/>
          <a:ext cx="484025" cy="91440"/>
        </a:xfrm>
        <a:custGeom>
          <a:avLst/>
          <a:gdLst/>
          <a:ahLst/>
          <a:cxnLst/>
          <a:rect l="0" t="0" r="0" b="0"/>
          <a:pathLst>
            <a:path>
              <a:moveTo>
                <a:pt x="0" y="45720"/>
              </a:moveTo>
              <a:lnTo>
                <a:pt x="484025" y="45720"/>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72558" y="889599"/>
        <a:ext cx="24201" cy="24201"/>
      </dsp:txXfrm>
    </dsp:sp>
    <dsp:sp modelId="{2BDFAC59-F192-4769-84D0-B101B4CFF8D1}">
      <dsp:nvSpPr>
        <dsp:cNvPr id="0" name=""/>
        <dsp:cNvSpPr/>
      </dsp:nvSpPr>
      <dsp:spPr>
        <a:xfrm>
          <a:off x="342646" y="473392"/>
          <a:ext cx="484025" cy="428307"/>
        </a:xfrm>
        <a:custGeom>
          <a:avLst/>
          <a:gdLst/>
          <a:ahLst/>
          <a:cxnLst/>
          <a:rect l="0" t="0" r="0" b="0"/>
          <a:pathLst>
            <a:path>
              <a:moveTo>
                <a:pt x="0" y="428307"/>
              </a:moveTo>
              <a:lnTo>
                <a:pt x="242012" y="428307"/>
              </a:lnTo>
              <a:lnTo>
                <a:pt x="242012" y="0"/>
              </a:lnTo>
              <a:lnTo>
                <a:pt x="484025" y="0"/>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500" y="671388"/>
        <a:ext cx="32315" cy="32315"/>
      </dsp:txXfrm>
    </dsp:sp>
    <dsp:sp modelId="{2EBC89F7-BC09-4E22-AA90-07E707A5517E}">
      <dsp:nvSpPr>
        <dsp:cNvPr id="0" name=""/>
        <dsp:cNvSpPr/>
      </dsp:nvSpPr>
      <dsp:spPr>
        <a:xfrm rot="16200000">
          <a:off x="-730376" y="730376"/>
          <a:ext cx="1803400"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sz="2200" kern="1200" dirty="0" smtClean="0"/>
            <a:t>rs0 – Shard 1</a:t>
          </a:r>
        </a:p>
      </dsp:txBody>
      <dsp:txXfrm>
        <a:off x="-730376" y="730376"/>
        <a:ext cx="1803400" cy="342646"/>
      </dsp:txXfrm>
    </dsp:sp>
    <dsp:sp modelId="{390CE78E-0320-4BC4-8815-672771E3320F}">
      <dsp:nvSpPr>
        <dsp:cNvPr id="0" name=""/>
        <dsp:cNvSpPr/>
      </dsp:nvSpPr>
      <dsp:spPr>
        <a:xfrm>
          <a:off x="826671" y="302069"/>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Mongo-1a</a:t>
          </a:r>
          <a:endParaRPr lang="en-US" sz="900" kern="1200" dirty="0"/>
        </a:p>
      </dsp:txBody>
      <dsp:txXfrm>
        <a:off x="826671" y="302069"/>
        <a:ext cx="1123878" cy="342646"/>
      </dsp:txXfrm>
    </dsp:sp>
    <dsp:sp modelId="{D2306E59-9B84-48AA-8467-A4E1733A19EB}">
      <dsp:nvSpPr>
        <dsp:cNvPr id="0" name=""/>
        <dsp:cNvSpPr/>
      </dsp:nvSpPr>
      <dsp:spPr>
        <a:xfrm>
          <a:off x="826671" y="730376"/>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Mongo-1b</a:t>
          </a:r>
          <a:endParaRPr lang="en-US" sz="900" kern="1200" dirty="0"/>
        </a:p>
      </dsp:txBody>
      <dsp:txXfrm>
        <a:off x="826671" y="730376"/>
        <a:ext cx="1123878" cy="342646"/>
      </dsp:txXfrm>
    </dsp:sp>
    <dsp:sp modelId="{C1AD5A87-9954-4A71-BFBB-F24AD2D56C39}">
      <dsp:nvSpPr>
        <dsp:cNvPr id="0" name=""/>
        <dsp:cNvSpPr/>
      </dsp:nvSpPr>
      <dsp:spPr>
        <a:xfrm>
          <a:off x="826671" y="1158684"/>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Mongo-1c</a:t>
          </a:r>
        </a:p>
        <a:p>
          <a:pPr lvl="0" algn="ctr" defTabSz="400050">
            <a:lnSpc>
              <a:spcPct val="90000"/>
            </a:lnSpc>
            <a:spcBef>
              <a:spcPct val="0"/>
            </a:spcBef>
            <a:spcAft>
              <a:spcPct val="35000"/>
            </a:spcAft>
          </a:pPr>
          <a:endParaRPr lang="en-US" sz="900" kern="1200" dirty="0"/>
        </a:p>
      </dsp:txBody>
      <dsp:txXfrm>
        <a:off x="826671" y="1158684"/>
        <a:ext cx="1123878" cy="34264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0120E-CD86-46B5-91E5-41E440082204}">
      <dsp:nvSpPr>
        <dsp:cNvPr id="0" name=""/>
        <dsp:cNvSpPr/>
      </dsp:nvSpPr>
      <dsp:spPr>
        <a:xfrm>
          <a:off x="342646" y="901700"/>
          <a:ext cx="484025" cy="428307"/>
        </a:xfrm>
        <a:custGeom>
          <a:avLst/>
          <a:gdLst/>
          <a:ahLst/>
          <a:cxnLst/>
          <a:rect l="0" t="0" r="0" b="0"/>
          <a:pathLst>
            <a:path>
              <a:moveTo>
                <a:pt x="0" y="0"/>
              </a:moveTo>
              <a:lnTo>
                <a:pt x="242012" y="0"/>
              </a:lnTo>
              <a:lnTo>
                <a:pt x="242012" y="428307"/>
              </a:lnTo>
              <a:lnTo>
                <a:pt x="484025" y="428307"/>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500" y="1099695"/>
        <a:ext cx="32315" cy="32315"/>
      </dsp:txXfrm>
    </dsp:sp>
    <dsp:sp modelId="{05D784F3-C470-4C47-9C5D-A426C027B110}">
      <dsp:nvSpPr>
        <dsp:cNvPr id="0" name=""/>
        <dsp:cNvSpPr/>
      </dsp:nvSpPr>
      <dsp:spPr>
        <a:xfrm>
          <a:off x="342646" y="855980"/>
          <a:ext cx="484025" cy="91440"/>
        </a:xfrm>
        <a:custGeom>
          <a:avLst/>
          <a:gdLst/>
          <a:ahLst/>
          <a:cxnLst/>
          <a:rect l="0" t="0" r="0" b="0"/>
          <a:pathLst>
            <a:path>
              <a:moveTo>
                <a:pt x="0" y="45720"/>
              </a:moveTo>
              <a:lnTo>
                <a:pt x="484025" y="45720"/>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72558" y="889599"/>
        <a:ext cx="24201" cy="24201"/>
      </dsp:txXfrm>
    </dsp:sp>
    <dsp:sp modelId="{2BDFAC59-F192-4769-84D0-B101B4CFF8D1}">
      <dsp:nvSpPr>
        <dsp:cNvPr id="0" name=""/>
        <dsp:cNvSpPr/>
      </dsp:nvSpPr>
      <dsp:spPr>
        <a:xfrm>
          <a:off x="342646" y="473392"/>
          <a:ext cx="484025" cy="428307"/>
        </a:xfrm>
        <a:custGeom>
          <a:avLst/>
          <a:gdLst/>
          <a:ahLst/>
          <a:cxnLst/>
          <a:rect l="0" t="0" r="0" b="0"/>
          <a:pathLst>
            <a:path>
              <a:moveTo>
                <a:pt x="0" y="428307"/>
              </a:moveTo>
              <a:lnTo>
                <a:pt x="242012" y="428307"/>
              </a:lnTo>
              <a:lnTo>
                <a:pt x="242012" y="0"/>
              </a:lnTo>
              <a:lnTo>
                <a:pt x="484025" y="0"/>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500" y="671388"/>
        <a:ext cx="32315" cy="32315"/>
      </dsp:txXfrm>
    </dsp:sp>
    <dsp:sp modelId="{2EBC89F7-BC09-4E22-AA90-07E707A5517E}">
      <dsp:nvSpPr>
        <dsp:cNvPr id="0" name=""/>
        <dsp:cNvSpPr/>
      </dsp:nvSpPr>
      <dsp:spPr>
        <a:xfrm rot="16200000">
          <a:off x="-730376" y="730376"/>
          <a:ext cx="1803400"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sz="2200" kern="1200" dirty="0" smtClean="0"/>
            <a:t>rs1 – Shard 2</a:t>
          </a:r>
        </a:p>
      </dsp:txBody>
      <dsp:txXfrm>
        <a:off x="-730376" y="730376"/>
        <a:ext cx="1803400" cy="342646"/>
      </dsp:txXfrm>
    </dsp:sp>
    <dsp:sp modelId="{390CE78E-0320-4BC4-8815-672771E3320F}">
      <dsp:nvSpPr>
        <dsp:cNvPr id="0" name=""/>
        <dsp:cNvSpPr/>
      </dsp:nvSpPr>
      <dsp:spPr>
        <a:xfrm>
          <a:off x="826671" y="302069"/>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Mongo-2a</a:t>
          </a:r>
          <a:endParaRPr lang="en-US" sz="900" kern="1200" dirty="0"/>
        </a:p>
      </dsp:txBody>
      <dsp:txXfrm>
        <a:off x="826671" y="302069"/>
        <a:ext cx="1123878" cy="342646"/>
      </dsp:txXfrm>
    </dsp:sp>
    <dsp:sp modelId="{D2306E59-9B84-48AA-8467-A4E1733A19EB}">
      <dsp:nvSpPr>
        <dsp:cNvPr id="0" name=""/>
        <dsp:cNvSpPr/>
      </dsp:nvSpPr>
      <dsp:spPr>
        <a:xfrm>
          <a:off x="826671" y="730376"/>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Mongo-2b</a:t>
          </a:r>
          <a:endParaRPr lang="en-US" sz="900" kern="1200" dirty="0"/>
        </a:p>
      </dsp:txBody>
      <dsp:txXfrm>
        <a:off x="826671" y="730376"/>
        <a:ext cx="1123878" cy="342646"/>
      </dsp:txXfrm>
    </dsp:sp>
    <dsp:sp modelId="{C1AD5A87-9954-4A71-BFBB-F24AD2D56C39}">
      <dsp:nvSpPr>
        <dsp:cNvPr id="0" name=""/>
        <dsp:cNvSpPr/>
      </dsp:nvSpPr>
      <dsp:spPr>
        <a:xfrm>
          <a:off x="826671" y="1158684"/>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Mongo-2c</a:t>
          </a:r>
        </a:p>
        <a:p>
          <a:pPr lvl="0" algn="ctr" defTabSz="400050">
            <a:lnSpc>
              <a:spcPct val="90000"/>
            </a:lnSpc>
            <a:spcBef>
              <a:spcPct val="0"/>
            </a:spcBef>
            <a:spcAft>
              <a:spcPct val="35000"/>
            </a:spcAft>
          </a:pPr>
          <a:endParaRPr lang="en-US" sz="900" kern="1200" dirty="0"/>
        </a:p>
      </dsp:txBody>
      <dsp:txXfrm>
        <a:off x="826671" y="1158684"/>
        <a:ext cx="1123878" cy="34264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0120E-CD86-46B5-91E5-41E440082204}">
      <dsp:nvSpPr>
        <dsp:cNvPr id="0" name=""/>
        <dsp:cNvSpPr/>
      </dsp:nvSpPr>
      <dsp:spPr>
        <a:xfrm>
          <a:off x="342646" y="901700"/>
          <a:ext cx="484025" cy="428307"/>
        </a:xfrm>
        <a:custGeom>
          <a:avLst/>
          <a:gdLst/>
          <a:ahLst/>
          <a:cxnLst/>
          <a:rect l="0" t="0" r="0" b="0"/>
          <a:pathLst>
            <a:path>
              <a:moveTo>
                <a:pt x="0" y="0"/>
              </a:moveTo>
              <a:lnTo>
                <a:pt x="242012" y="0"/>
              </a:lnTo>
              <a:lnTo>
                <a:pt x="242012" y="428307"/>
              </a:lnTo>
              <a:lnTo>
                <a:pt x="484025" y="428307"/>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500" y="1099695"/>
        <a:ext cx="32315" cy="32315"/>
      </dsp:txXfrm>
    </dsp:sp>
    <dsp:sp modelId="{05D784F3-C470-4C47-9C5D-A426C027B110}">
      <dsp:nvSpPr>
        <dsp:cNvPr id="0" name=""/>
        <dsp:cNvSpPr/>
      </dsp:nvSpPr>
      <dsp:spPr>
        <a:xfrm>
          <a:off x="342646" y="855980"/>
          <a:ext cx="484025" cy="91440"/>
        </a:xfrm>
        <a:custGeom>
          <a:avLst/>
          <a:gdLst/>
          <a:ahLst/>
          <a:cxnLst/>
          <a:rect l="0" t="0" r="0" b="0"/>
          <a:pathLst>
            <a:path>
              <a:moveTo>
                <a:pt x="0" y="45720"/>
              </a:moveTo>
              <a:lnTo>
                <a:pt x="484025" y="45720"/>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72558" y="889599"/>
        <a:ext cx="24201" cy="24201"/>
      </dsp:txXfrm>
    </dsp:sp>
    <dsp:sp modelId="{2BDFAC59-F192-4769-84D0-B101B4CFF8D1}">
      <dsp:nvSpPr>
        <dsp:cNvPr id="0" name=""/>
        <dsp:cNvSpPr/>
      </dsp:nvSpPr>
      <dsp:spPr>
        <a:xfrm>
          <a:off x="342646" y="473392"/>
          <a:ext cx="484025" cy="428307"/>
        </a:xfrm>
        <a:custGeom>
          <a:avLst/>
          <a:gdLst/>
          <a:ahLst/>
          <a:cxnLst/>
          <a:rect l="0" t="0" r="0" b="0"/>
          <a:pathLst>
            <a:path>
              <a:moveTo>
                <a:pt x="0" y="428307"/>
              </a:moveTo>
              <a:lnTo>
                <a:pt x="242012" y="428307"/>
              </a:lnTo>
              <a:lnTo>
                <a:pt x="242012" y="0"/>
              </a:lnTo>
              <a:lnTo>
                <a:pt x="484025" y="0"/>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500" y="671388"/>
        <a:ext cx="32315" cy="32315"/>
      </dsp:txXfrm>
    </dsp:sp>
    <dsp:sp modelId="{2EBC89F7-BC09-4E22-AA90-07E707A5517E}">
      <dsp:nvSpPr>
        <dsp:cNvPr id="0" name=""/>
        <dsp:cNvSpPr/>
      </dsp:nvSpPr>
      <dsp:spPr>
        <a:xfrm rot="16200000">
          <a:off x="-730376" y="730376"/>
          <a:ext cx="1803400"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sz="2200" kern="1200" dirty="0" smtClean="0"/>
            <a:t>rs2 – Shard 3</a:t>
          </a:r>
        </a:p>
      </dsp:txBody>
      <dsp:txXfrm>
        <a:off x="-730376" y="730376"/>
        <a:ext cx="1803400" cy="342646"/>
      </dsp:txXfrm>
    </dsp:sp>
    <dsp:sp modelId="{390CE78E-0320-4BC4-8815-672771E3320F}">
      <dsp:nvSpPr>
        <dsp:cNvPr id="0" name=""/>
        <dsp:cNvSpPr/>
      </dsp:nvSpPr>
      <dsp:spPr>
        <a:xfrm>
          <a:off x="826671" y="302069"/>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Mongo-3a</a:t>
          </a:r>
          <a:endParaRPr lang="en-US" sz="900" kern="1200" dirty="0"/>
        </a:p>
      </dsp:txBody>
      <dsp:txXfrm>
        <a:off x="826671" y="302069"/>
        <a:ext cx="1123878" cy="342646"/>
      </dsp:txXfrm>
    </dsp:sp>
    <dsp:sp modelId="{D2306E59-9B84-48AA-8467-A4E1733A19EB}">
      <dsp:nvSpPr>
        <dsp:cNvPr id="0" name=""/>
        <dsp:cNvSpPr/>
      </dsp:nvSpPr>
      <dsp:spPr>
        <a:xfrm>
          <a:off x="826671" y="730376"/>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Mongo-3b</a:t>
          </a:r>
          <a:endParaRPr lang="en-US" sz="900" kern="1200" dirty="0"/>
        </a:p>
      </dsp:txBody>
      <dsp:txXfrm>
        <a:off x="826671" y="730376"/>
        <a:ext cx="1123878" cy="342646"/>
      </dsp:txXfrm>
    </dsp:sp>
    <dsp:sp modelId="{C1AD5A87-9954-4A71-BFBB-F24AD2D56C39}">
      <dsp:nvSpPr>
        <dsp:cNvPr id="0" name=""/>
        <dsp:cNvSpPr/>
      </dsp:nvSpPr>
      <dsp:spPr>
        <a:xfrm>
          <a:off x="826671" y="1158684"/>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Mongo-3c</a:t>
          </a:r>
        </a:p>
        <a:p>
          <a:pPr lvl="0" algn="ctr" defTabSz="400050">
            <a:lnSpc>
              <a:spcPct val="90000"/>
            </a:lnSpc>
            <a:spcBef>
              <a:spcPct val="0"/>
            </a:spcBef>
            <a:spcAft>
              <a:spcPct val="35000"/>
            </a:spcAft>
          </a:pPr>
          <a:endParaRPr lang="en-US" sz="900" kern="1200" dirty="0"/>
        </a:p>
      </dsp:txBody>
      <dsp:txXfrm>
        <a:off x="826671" y="1158684"/>
        <a:ext cx="1123878" cy="34264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0120E-CD86-46B5-91E5-41E440082204}">
      <dsp:nvSpPr>
        <dsp:cNvPr id="0" name=""/>
        <dsp:cNvSpPr/>
      </dsp:nvSpPr>
      <dsp:spPr>
        <a:xfrm>
          <a:off x="342646" y="901700"/>
          <a:ext cx="484025" cy="428307"/>
        </a:xfrm>
        <a:custGeom>
          <a:avLst/>
          <a:gdLst/>
          <a:ahLst/>
          <a:cxnLst/>
          <a:rect l="0" t="0" r="0" b="0"/>
          <a:pathLst>
            <a:path>
              <a:moveTo>
                <a:pt x="0" y="0"/>
              </a:moveTo>
              <a:lnTo>
                <a:pt x="242012" y="0"/>
              </a:lnTo>
              <a:lnTo>
                <a:pt x="242012" y="428307"/>
              </a:lnTo>
              <a:lnTo>
                <a:pt x="484025" y="428307"/>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500" y="1099695"/>
        <a:ext cx="32315" cy="32315"/>
      </dsp:txXfrm>
    </dsp:sp>
    <dsp:sp modelId="{05D784F3-C470-4C47-9C5D-A426C027B110}">
      <dsp:nvSpPr>
        <dsp:cNvPr id="0" name=""/>
        <dsp:cNvSpPr/>
      </dsp:nvSpPr>
      <dsp:spPr>
        <a:xfrm>
          <a:off x="342646" y="855980"/>
          <a:ext cx="484025" cy="91440"/>
        </a:xfrm>
        <a:custGeom>
          <a:avLst/>
          <a:gdLst/>
          <a:ahLst/>
          <a:cxnLst/>
          <a:rect l="0" t="0" r="0" b="0"/>
          <a:pathLst>
            <a:path>
              <a:moveTo>
                <a:pt x="0" y="45720"/>
              </a:moveTo>
              <a:lnTo>
                <a:pt x="484025" y="45720"/>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72558" y="889599"/>
        <a:ext cx="24201" cy="24201"/>
      </dsp:txXfrm>
    </dsp:sp>
    <dsp:sp modelId="{2BDFAC59-F192-4769-84D0-B101B4CFF8D1}">
      <dsp:nvSpPr>
        <dsp:cNvPr id="0" name=""/>
        <dsp:cNvSpPr/>
      </dsp:nvSpPr>
      <dsp:spPr>
        <a:xfrm>
          <a:off x="342646" y="473392"/>
          <a:ext cx="484025" cy="428307"/>
        </a:xfrm>
        <a:custGeom>
          <a:avLst/>
          <a:gdLst/>
          <a:ahLst/>
          <a:cxnLst/>
          <a:rect l="0" t="0" r="0" b="0"/>
          <a:pathLst>
            <a:path>
              <a:moveTo>
                <a:pt x="0" y="428307"/>
              </a:moveTo>
              <a:lnTo>
                <a:pt x="242012" y="428307"/>
              </a:lnTo>
              <a:lnTo>
                <a:pt x="242012" y="0"/>
              </a:lnTo>
              <a:lnTo>
                <a:pt x="484025" y="0"/>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500" y="671388"/>
        <a:ext cx="32315" cy="32315"/>
      </dsp:txXfrm>
    </dsp:sp>
    <dsp:sp modelId="{2EBC89F7-BC09-4E22-AA90-07E707A5517E}">
      <dsp:nvSpPr>
        <dsp:cNvPr id="0" name=""/>
        <dsp:cNvSpPr/>
      </dsp:nvSpPr>
      <dsp:spPr>
        <a:xfrm rot="16200000">
          <a:off x="-730376" y="730376"/>
          <a:ext cx="1803400"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sz="2200" kern="1200" dirty="0" smtClean="0"/>
            <a:t>rs3 – Shard 4</a:t>
          </a:r>
        </a:p>
      </dsp:txBody>
      <dsp:txXfrm>
        <a:off x="-730376" y="730376"/>
        <a:ext cx="1803400" cy="342646"/>
      </dsp:txXfrm>
    </dsp:sp>
    <dsp:sp modelId="{390CE78E-0320-4BC4-8815-672771E3320F}">
      <dsp:nvSpPr>
        <dsp:cNvPr id="0" name=""/>
        <dsp:cNvSpPr/>
      </dsp:nvSpPr>
      <dsp:spPr>
        <a:xfrm>
          <a:off x="826671" y="302069"/>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Mongo-4a</a:t>
          </a:r>
          <a:endParaRPr lang="en-US" sz="900" kern="1200" dirty="0"/>
        </a:p>
      </dsp:txBody>
      <dsp:txXfrm>
        <a:off x="826671" y="302069"/>
        <a:ext cx="1123878" cy="342646"/>
      </dsp:txXfrm>
    </dsp:sp>
    <dsp:sp modelId="{D2306E59-9B84-48AA-8467-A4E1733A19EB}">
      <dsp:nvSpPr>
        <dsp:cNvPr id="0" name=""/>
        <dsp:cNvSpPr/>
      </dsp:nvSpPr>
      <dsp:spPr>
        <a:xfrm>
          <a:off x="826671" y="730376"/>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Mongo-4b</a:t>
          </a:r>
          <a:endParaRPr lang="en-US" sz="900" kern="1200" dirty="0"/>
        </a:p>
      </dsp:txBody>
      <dsp:txXfrm>
        <a:off x="826671" y="730376"/>
        <a:ext cx="1123878" cy="342646"/>
      </dsp:txXfrm>
    </dsp:sp>
    <dsp:sp modelId="{C1AD5A87-9954-4A71-BFBB-F24AD2D56C39}">
      <dsp:nvSpPr>
        <dsp:cNvPr id="0" name=""/>
        <dsp:cNvSpPr/>
      </dsp:nvSpPr>
      <dsp:spPr>
        <a:xfrm>
          <a:off x="826671" y="1158684"/>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Mongo-4c</a:t>
          </a:r>
        </a:p>
        <a:p>
          <a:pPr lvl="0" algn="ctr" defTabSz="400050">
            <a:lnSpc>
              <a:spcPct val="90000"/>
            </a:lnSpc>
            <a:spcBef>
              <a:spcPct val="0"/>
            </a:spcBef>
            <a:spcAft>
              <a:spcPct val="35000"/>
            </a:spcAft>
          </a:pPr>
          <a:endParaRPr lang="en-US" sz="900" kern="1200" dirty="0"/>
        </a:p>
      </dsp:txBody>
      <dsp:txXfrm>
        <a:off x="826671" y="1158684"/>
        <a:ext cx="1123878" cy="34264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0120E-CD86-46B5-91E5-41E440082204}">
      <dsp:nvSpPr>
        <dsp:cNvPr id="0" name=""/>
        <dsp:cNvSpPr/>
      </dsp:nvSpPr>
      <dsp:spPr>
        <a:xfrm>
          <a:off x="342646" y="901700"/>
          <a:ext cx="484025" cy="428307"/>
        </a:xfrm>
        <a:custGeom>
          <a:avLst/>
          <a:gdLst/>
          <a:ahLst/>
          <a:cxnLst/>
          <a:rect l="0" t="0" r="0" b="0"/>
          <a:pathLst>
            <a:path>
              <a:moveTo>
                <a:pt x="0" y="0"/>
              </a:moveTo>
              <a:lnTo>
                <a:pt x="242012" y="0"/>
              </a:lnTo>
              <a:lnTo>
                <a:pt x="242012" y="428307"/>
              </a:lnTo>
              <a:lnTo>
                <a:pt x="484025" y="428307"/>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500" y="1099695"/>
        <a:ext cx="32315" cy="32315"/>
      </dsp:txXfrm>
    </dsp:sp>
    <dsp:sp modelId="{05D784F3-C470-4C47-9C5D-A426C027B110}">
      <dsp:nvSpPr>
        <dsp:cNvPr id="0" name=""/>
        <dsp:cNvSpPr/>
      </dsp:nvSpPr>
      <dsp:spPr>
        <a:xfrm>
          <a:off x="342646" y="855980"/>
          <a:ext cx="484025" cy="91440"/>
        </a:xfrm>
        <a:custGeom>
          <a:avLst/>
          <a:gdLst/>
          <a:ahLst/>
          <a:cxnLst/>
          <a:rect l="0" t="0" r="0" b="0"/>
          <a:pathLst>
            <a:path>
              <a:moveTo>
                <a:pt x="0" y="45720"/>
              </a:moveTo>
              <a:lnTo>
                <a:pt x="484025" y="45720"/>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72558" y="889599"/>
        <a:ext cx="24201" cy="24201"/>
      </dsp:txXfrm>
    </dsp:sp>
    <dsp:sp modelId="{2BDFAC59-F192-4769-84D0-B101B4CFF8D1}">
      <dsp:nvSpPr>
        <dsp:cNvPr id="0" name=""/>
        <dsp:cNvSpPr/>
      </dsp:nvSpPr>
      <dsp:spPr>
        <a:xfrm>
          <a:off x="342646" y="473392"/>
          <a:ext cx="484025" cy="428307"/>
        </a:xfrm>
        <a:custGeom>
          <a:avLst/>
          <a:gdLst/>
          <a:ahLst/>
          <a:cxnLst/>
          <a:rect l="0" t="0" r="0" b="0"/>
          <a:pathLst>
            <a:path>
              <a:moveTo>
                <a:pt x="0" y="428307"/>
              </a:moveTo>
              <a:lnTo>
                <a:pt x="242012" y="428307"/>
              </a:lnTo>
              <a:lnTo>
                <a:pt x="242012" y="0"/>
              </a:lnTo>
              <a:lnTo>
                <a:pt x="484025" y="0"/>
              </a:lnTo>
            </a:path>
          </a:pathLst>
        </a:custGeom>
        <a:noFill/>
        <a:ln w="25400" cap="flat" cmpd="sng" algn="ctr">
          <a:solidFill>
            <a:srgbClr val="00B050"/>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500" y="671388"/>
        <a:ext cx="32315" cy="32315"/>
      </dsp:txXfrm>
    </dsp:sp>
    <dsp:sp modelId="{2EBC89F7-BC09-4E22-AA90-07E707A5517E}">
      <dsp:nvSpPr>
        <dsp:cNvPr id="0" name=""/>
        <dsp:cNvSpPr/>
      </dsp:nvSpPr>
      <dsp:spPr>
        <a:xfrm rot="16200000">
          <a:off x="-730376" y="730376"/>
          <a:ext cx="1803400"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sz="2200" kern="1200" dirty="0" smtClean="0"/>
            <a:t>rs4 – Shard 5</a:t>
          </a:r>
        </a:p>
      </dsp:txBody>
      <dsp:txXfrm>
        <a:off x="-730376" y="730376"/>
        <a:ext cx="1803400" cy="342646"/>
      </dsp:txXfrm>
    </dsp:sp>
    <dsp:sp modelId="{390CE78E-0320-4BC4-8815-672771E3320F}">
      <dsp:nvSpPr>
        <dsp:cNvPr id="0" name=""/>
        <dsp:cNvSpPr/>
      </dsp:nvSpPr>
      <dsp:spPr>
        <a:xfrm>
          <a:off x="826671" y="302069"/>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Mongo-5a</a:t>
          </a:r>
          <a:endParaRPr lang="en-US" sz="900" kern="1200" dirty="0"/>
        </a:p>
      </dsp:txBody>
      <dsp:txXfrm>
        <a:off x="826671" y="302069"/>
        <a:ext cx="1123878" cy="342646"/>
      </dsp:txXfrm>
    </dsp:sp>
    <dsp:sp modelId="{D2306E59-9B84-48AA-8467-A4E1733A19EB}">
      <dsp:nvSpPr>
        <dsp:cNvPr id="0" name=""/>
        <dsp:cNvSpPr/>
      </dsp:nvSpPr>
      <dsp:spPr>
        <a:xfrm>
          <a:off x="826671" y="730376"/>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Mongo-5b</a:t>
          </a:r>
          <a:endParaRPr lang="en-US" sz="900" kern="1200" dirty="0"/>
        </a:p>
      </dsp:txBody>
      <dsp:txXfrm>
        <a:off x="826671" y="730376"/>
        <a:ext cx="1123878" cy="342646"/>
      </dsp:txXfrm>
    </dsp:sp>
    <dsp:sp modelId="{C1AD5A87-9954-4A71-BFBB-F24AD2D56C39}">
      <dsp:nvSpPr>
        <dsp:cNvPr id="0" name=""/>
        <dsp:cNvSpPr/>
      </dsp:nvSpPr>
      <dsp:spPr>
        <a:xfrm>
          <a:off x="826671" y="1158684"/>
          <a:ext cx="1123878" cy="342646"/>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en-US" sz="900" kern="1200" dirty="0" smtClean="0"/>
            <a:t>Mongo-5c</a:t>
          </a:r>
        </a:p>
        <a:p>
          <a:pPr lvl="0" algn="ctr" defTabSz="400050">
            <a:lnSpc>
              <a:spcPct val="90000"/>
            </a:lnSpc>
            <a:spcBef>
              <a:spcPct val="0"/>
            </a:spcBef>
            <a:spcAft>
              <a:spcPct val="35000"/>
            </a:spcAft>
          </a:pPr>
          <a:endParaRPr lang="en-US" sz="900" kern="1200" dirty="0"/>
        </a:p>
      </dsp:txBody>
      <dsp:txXfrm>
        <a:off x="826671" y="1158684"/>
        <a:ext cx="1123878" cy="342646"/>
      </dsp:txXfrm>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3.jpeg>
</file>

<file path=ppt/media/image4.jpg>
</file>

<file path=ppt/media/image5.jp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6DDE28-3B46-47B5-A6E3-1A32C636ADC4}" type="datetimeFigureOut">
              <a:rPr lang="en-US" smtClean="0"/>
              <a:t>7/13/2016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332A56B-2A12-4874-AA32-B9989F12CBC3}" type="slidenum">
              <a:rPr lang="en-US" smtClean="0"/>
              <a:t>‹#›</a:t>
            </a:fld>
            <a:endParaRPr lang="en-US"/>
          </a:p>
        </p:txBody>
      </p:sp>
    </p:spTree>
    <p:extLst>
      <p:ext uri="{BB962C8B-B14F-4D97-AF65-F5344CB8AC3E}">
        <p14:creationId xmlns:p14="http://schemas.microsoft.com/office/powerpoint/2010/main" val="17759295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 Meeting Notes (7/13/16 17:15) -----</a:t>
            </a:r>
          </a:p>
          <a:p>
            <a:r>
              <a:rPr lang="en-US" dirty="0"/>
              <a:t> </a:t>
            </a:r>
            <a:endParaRPr lang="en-US" dirty="0" smtClean="0"/>
          </a:p>
          <a:p>
            <a:r>
              <a:rPr lang="en-US" dirty="0" smtClean="0"/>
              <a:t>ETL is</a:t>
            </a:r>
            <a:r>
              <a:rPr lang="en-US" baseline="0" dirty="0" smtClean="0"/>
              <a:t>  </a:t>
            </a:r>
            <a:r>
              <a:rPr lang="en-US" sz="1200" b="0" i="0" kern="1200" dirty="0" smtClean="0">
                <a:solidFill>
                  <a:schemeClr val="tx1"/>
                </a:solidFill>
                <a:effectLst/>
                <a:latin typeface="+mn-lt"/>
                <a:ea typeface="+mn-ea"/>
                <a:cs typeface="+mn-cs"/>
              </a:rPr>
              <a:t>Extract, Transform, and Load (ETL) tools/applications.</a:t>
            </a:r>
            <a:endParaRPr lang="en-US" dirty="0"/>
          </a:p>
        </p:txBody>
      </p:sp>
      <p:sp>
        <p:nvSpPr>
          <p:cNvPr id="4" name="Slide Number Placeholder 3"/>
          <p:cNvSpPr>
            <a:spLocks noGrp="1"/>
          </p:cNvSpPr>
          <p:nvPr>
            <p:ph type="sldNum" sz="quarter" idx="10"/>
          </p:nvPr>
        </p:nvSpPr>
        <p:spPr/>
        <p:txBody>
          <a:bodyPr/>
          <a:lstStyle/>
          <a:p>
            <a:fld id="{9332A56B-2A12-4874-AA32-B9989F12CBC3}" type="slidenum">
              <a:rPr lang="en-US" smtClean="0"/>
              <a:t>10</a:t>
            </a:fld>
            <a:endParaRPr lang="en-US"/>
          </a:p>
        </p:txBody>
      </p:sp>
    </p:spTree>
    <p:extLst>
      <p:ext uri="{BB962C8B-B14F-4D97-AF65-F5344CB8AC3E}">
        <p14:creationId xmlns:p14="http://schemas.microsoft.com/office/powerpoint/2010/main" val="3615436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sure to stop the Balancer first!!!</a:t>
            </a:r>
            <a:endParaRPr lang="en-US" dirty="0"/>
          </a:p>
        </p:txBody>
      </p:sp>
      <p:sp>
        <p:nvSpPr>
          <p:cNvPr id="4" name="Slide Number Placeholder 3"/>
          <p:cNvSpPr>
            <a:spLocks noGrp="1"/>
          </p:cNvSpPr>
          <p:nvPr>
            <p:ph type="sldNum" sz="quarter" idx="10"/>
          </p:nvPr>
        </p:nvSpPr>
        <p:spPr/>
        <p:txBody>
          <a:bodyPr/>
          <a:lstStyle/>
          <a:p>
            <a:fld id="{9332A56B-2A12-4874-AA32-B9989F12CBC3}" type="slidenum">
              <a:rPr lang="en-US" smtClean="0"/>
              <a:t>27</a:t>
            </a:fld>
            <a:endParaRPr lang="en-US"/>
          </a:p>
        </p:txBody>
      </p:sp>
    </p:spTree>
    <p:extLst>
      <p:ext uri="{BB962C8B-B14F-4D97-AF65-F5344CB8AC3E}">
        <p14:creationId xmlns:p14="http://schemas.microsoft.com/office/powerpoint/2010/main" val="39477948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a:t>
            </a:r>
            <a:r>
              <a:rPr lang="en-US" baseline="0" dirty="0" smtClean="0"/>
              <a:t> Use MongoDB’s Cloud Manager to turn on Access Control, Create Users, Create Roles.</a:t>
            </a:r>
            <a:endParaRPr lang="en-US" dirty="0"/>
          </a:p>
        </p:txBody>
      </p:sp>
      <p:sp>
        <p:nvSpPr>
          <p:cNvPr id="4" name="Slide Number Placeholder 3"/>
          <p:cNvSpPr>
            <a:spLocks noGrp="1"/>
          </p:cNvSpPr>
          <p:nvPr>
            <p:ph type="sldNum" sz="quarter" idx="10"/>
          </p:nvPr>
        </p:nvSpPr>
        <p:spPr/>
        <p:txBody>
          <a:bodyPr/>
          <a:lstStyle/>
          <a:p>
            <a:fld id="{9332A56B-2A12-4874-AA32-B9989F12CBC3}" type="slidenum">
              <a:rPr lang="en-US" smtClean="0"/>
              <a:t>29</a:t>
            </a:fld>
            <a:endParaRPr lang="en-US"/>
          </a:p>
        </p:txBody>
      </p:sp>
    </p:spTree>
    <p:extLst>
      <p:ext uri="{BB962C8B-B14F-4D97-AF65-F5344CB8AC3E}">
        <p14:creationId xmlns:p14="http://schemas.microsoft.com/office/powerpoint/2010/main" val="2699692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CN of the certificate created by</a:t>
            </a:r>
            <a:r>
              <a:rPr lang="en-US" baseline="0" dirty="0" smtClean="0"/>
              <a:t> the CA must match the hostname of the server.</a:t>
            </a:r>
            <a:endParaRPr lang="en-US" dirty="0"/>
          </a:p>
        </p:txBody>
      </p:sp>
      <p:sp>
        <p:nvSpPr>
          <p:cNvPr id="4" name="Slide Number Placeholder 3"/>
          <p:cNvSpPr>
            <a:spLocks noGrp="1"/>
          </p:cNvSpPr>
          <p:nvPr>
            <p:ph type="sldNum" sz="quarter" idx="10"/>
          </p:nvPr>
        </p:nvSpPr>
        <p:spPr/>
        <p:txBody>
          <a:bodyPr/>
          <a:lstStyle/>
          <a:p>
            <a:fld id="{9332A56B-2A12-4874-AA32-B9989F12CBC3}" type="slidenum">
              <a:rPr lang="en-US" smtClean="0"/>
              <a:t>32</a:t>
            </a:fld>
            <a:endParaRPr lang="en-US"/>
          </a:p>
        </p:txBody>
      </p:sp>
    </p:spTree>
    <p:extLst>
      <p:ext uri="{BB962C8B-B14F-4D97-AF65-F5344CB8AC3E}">
        <p14:creationId xmlns:p14="http://schemas.microsoft.com/office/powerpoint/2010/main" val="2269193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CN of the certificate created by</a:t>
            </a:r>
            <a:r>
              <a:rPr lang="en-US" baseline="0" dirty="0" smtClean="0"/>
              <a:t> the CA must match the hostname of the server.</a:t>
            </a:r>
            <a:endParaRPr lang="en-US" dirty="0"/>
          </a:p>
        </p:txBody>
      </p:sp>
      <p:sp>
        <p:nvSpPr>
          <p:cNvPr id="4" name="Slide Number Placeholder 3"/>
          <p:cNvSpPr>
            <a:spLocks noGrp="1"/>
          </p:cNvSpPr>
          <p:nvPr>
            <p:ph type="sldNum" sz="quarter" idx="10"/>
          </p:nvPr>
        </p:nvSpPr>
        <p:spPr/>
        <p:txBody>
          <a:bodyPr/>
          <a:lstStyle/>
          <a:p>
            <a:fld id="{9332A56B-2A12-4874-AA32-B9989F12CBC3}" type="slidenum">
              <a:rPr lang="en-US" smtClean="0"/>
              <a:t>33</a:t>
            </a:fld>
            <a:endParaRPr lang="en-US"/>
          </a:p>
        </p:txBody>
      </p:sp>
    </p:spTree>
    <p:extLst>
      <p:ext uri="{BB962C8B-B14F-4D97-AF65-F5344CB8AC3E}">
        <p14:creationId xmlns:p14="http://schemas.microsoft.com/office/powerpoint/2010/main" val="2269193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7610E88-2757-4E73-AE57-3CD6C34776DF}" type="datetimeFigureOut">
              <a:rPr lang="en-US" smtClean="0"/>
              <a:t>7/13/2016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A24A93-EB40-458C-BF14-9C2FF9364EB4}" type="slidenum">
              <a:rPr lang="en-US" smtClean="0"/>
              <a:t>‹#›</a:t>
            </a:fld>
            <a:endParaRPr lang="en-US"/>
          </a:p>
        </p:txBody>
      </p:sp>
    </p:spTree>
    <p:extLst>
      <p:ext uri="{BB962C8B-B14F-4D97-AF65-F5344CB8AC3E}">
        <p14:creationId xmlns:p14="http://schemas.microsoft.com/office/powerpoint/2010/main" val="1456161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7610E88-2757-4E73-AE57-3CD6C34776DF}" type="datetimeFigureOut">
              <a:rPr lang="en-US" smtClean="0"/>
              <a:t>7/13/2016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A24A93-EB40-458C-BF14-9C2FF9364EB4}" type="slidenum">
              <a:rPr lang="en-US" smtClean="0"/>
              <a:t>‹#›</a:t>
            </a:fld>
            <a:endParaRPr lang="en-US"/>
          </a:p>
        </p:txBody>
      </p:sp>
    </p:spTree>
    <p:extLst>
      <p:ext uri="{BB962C8B-B14F-4D97-AF65-F5344CB8AC3E}">
        <p14:creationId xmlns:p14="http://schemas.microsoft.com/office/powerpoint/2010/main" val="1993859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7610E88-2757-4E73-AE57-3CD6C34776DF}" type="datetimeFigureOut">
              <a:rPr lang="en-US" smtClean="0"/>
              <a:t>7/13/2016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A24A93-EB40-458C-BF14-9C2FF9364EB4}" type="slidenum">
              <a:rPr lang="en-US" smtClean="0"/>
              <a:t>‹#›</a:t>
            </a:fld>
            <a:endParaRPr lang="en-US"/>
          </a:p>
        </p:txBody>
      </p:sp>
    </p:spTree>
    <p:extLst>
      <p:ext uri="{BB962C8B-B14F-4D97-AF65-F5344CB8AC3E}">
        <p14:creationId xmlns:p14="http://schemas.microsoft.com/office/powerpoint/2010/main" val="2696772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7610E88-2757-4E73-AE57-3CD6C34776DF}" type="datetimeFigureOut">
              <a:rPr lang="en-US" smtClean="0"/>
              <a:t>7/13/2016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A24A93-EB40-458C-BF14-9C2FF9364EB4}" type="slidenum">
              <a:rPr lang="en-US" smtClean="0"/>
              <a:t>‹#›</a:t>
            </a:fld>
            <a:endParaRPr lang="en-US"/>
          </a:p>
        </p:txBody>
      </p:sp>
    </p:spTree>
    <p:extLst>
      <p:ext uri="{BB962C8B-B14F-4D97-AF65-F5344CB8AC3E}">
        <p14:creationId xmlns:p14="http://schemas.microsoft.com/office/powerpoint/2010/main" val="39589029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7610E88-2757-4E73-AE57-3CD6C34776DF}" type="datetimeFigureOut">
              <a:rPr lang="en-US" smtClean="0"/>
              <a:t>7/13/2016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A24A93-EB40-458C-BF14-9C2FF9364EB4}" type="slidenum">
              <a:rPr lang="en-US" smtClean="0"/>
              <a:t>‹#›</a:t>
            </a:fld>
            <a:endParaRPr lang="en-US"/>
          </a:p>
        </p:txBody>
      </p:sp>
    </p:spTree>
    <p:extLst>
      <p:ext uri="{BB962C8B-B14F-4D97-AF65-F5344CB8AC3E}">
        <p14:creationId xmlns:p14="http://schemas.microsoft.com/office/powerpoint/2010/main" val="379324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7610E88-2757-4E73-AE57-3CD6C34776DF}" type="datetimeFigureOut">
              <a:rPr lang="en-US" smtClean="0"/>
              <a:t>7/13/2016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A24A93-EB40-458C-BF14-9C2FF9364EB4}" type="slidenum">
              <a:rPr lang="en-US" smtClean="0"/>
              <a:t>‹#›</a:t>
            </a:fld>
            <a:endParaRPr lang="en-US"/>
          </a:p>
        </p:txBody>
      </p:sp>
    </p:spTree>
    <p:extLst>
      <p:ext uri="{BB962C8B-B14F-4D97-AF65-F5344CB8AC3E}">
        <p14:creationId xmlns:p14="http://schemas.microsoft.com/office/powerpoint/2010/main" val="371356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7610E88-2757-4E73-AE57-3CD6C34776DF}" type="datetimeFigureOut">
              <a:rPr lang="en-US" smtClean="0"/>
              <a:t>7/13/2016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A24A93-EB40-458C-BF14-9C2FF9364EB4}" type="slidenum">
              <a:rPr lang="en-US" smtClean="0"/>
              <a:t>‹#›</a:t>
            </a:fld>
            <a:endParaRPr lang="en-US"/>
          </a:p>
        </p:txBody>
      </p:sp>
    </p:spTree>
    <p:extLst>
      <p:ext uri="{BB962C8B-B14F-4D97-AF65-F5344CB8AC3E}">
        <p14:creationId xmlns:p14="http://schemas.microsoft.com/office/powerpoint/2010/main" val="485055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7610E88-2757-4E73-AE57-3CD6C34776DF}" type="datetimeFigureOut">
              <a:rPr lang="en-US" smtClean="0"/>
              <a:t>7/13/2016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A24A93-EB40-458C-BF14-9C2FF9364EB4}" type="slidenum">
              <a:rPr lang="en-US" smtClean="0"/>
              <a:t>‹#›</a:t>
            </a:fld>
            <a:endParaRPr lang="en-US"/>
          </a:p>
        </p:txBody>
      </p:sp>
    </p:spTree>
    <p:extLst>
      <p:ext uri="{BB962C8B-B14F-4D97-AF65-F5344CB8AC3E}">
        <p14:creationId xmlns:p14="http://schemas.microsoft.com/office/powerpoint/2010/main" val="35381076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610E88-2757-4E73-AE57-3CD6C34776DF}" type="datetimeFigureOut">
              <a:rPr lang="en-US" smtClean="0"/>
              <a:t>7/13/2016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A24A93-EB40-458C-BF14-9C2FF9364EB4}" type="slidenum">
              <a:rPr lang="en-US" smtClean="0"/>
              <a:t>‹#›</a:t>
            </a:fld>
            <a:endParaRPr lang="en-US"/>
          </a:p>
        </p:txBody>
      </p:sp>
    </p:spTree>
    <p:extLst>
      <p:ext uri="{BB962C8B-B14F-4D97-AF65-F5344CB8AC3E}">
        <p14:creationId xmlns:p14="http://schemas.microsoft.com/office/powerpoint/2010/main" val="75508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7610E88-2757-4E73-AE57-3CD6C34776DF}" type="datetimeFigureOut">
              <a:rPr lang="en-US" smtClean="0"/>
              <a:t>7/13/2016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A24A93-EB40-458C-BF14-9C2FF9364EB4}" type="slidenum">
              <a:rPr lang="en-US" smtClean="0"/>
              <a:t>‹#›</a:t>
            </a:fld>
            <a:endParaRPr lang="en-US"/>
          </a:p>
        </p:txBody>
      </p:sp>
    </p:spTree>
    <p:extLst>
      <p:ext uri="{BB962C8B-B14F-4D97-AF65-F5344CB8AC3E}">
        <p14:creationId xmlns:p14="http://schemas.microsoft.com/office/powerpoint/2010/main" val="2154217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7610E88-2757-4E73-AE57-3CD6C34776DF}" type="datetimeFigureOut">
              <a:rPr lang="en-US" smtClean="0"/>
              <a:t>7/13/2016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A24A93-EB40-458C-BF14-9C2FF9364EB4}" type="slidenum">
              <a:rPr lang="en-US" smtClean="0"/>
              <a:t>‹#›</a:t>
            </a:fld>
            <a:endParaRPr lang="en-US"/>
          </a:p>
        </p:txBody>
      </p:sp>
    </p:spTree>
    <p:extLst>
      <p:ext uri="{BB962C8B-B14F-4D97-AF65-F5344CB8AC3E}">
        <p14:creationId xmlns:p14="http://schemas.microsoft.com/office/powerpoint/2010/main" val="3535178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610E88-2757-4E73-AE57-3CD6C34776DF}" type="datetimeFigureOut">
              <a:rPr lang="en-US" smtClean="0"/>
              <a:t>7/13/2016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A24A93-EB40-458C-BF14-9C2FF9364EB4}" type="slidenum">
              <a:rPr lang="en-US" smtClean="0"/>
              <a:t>‹#›</a:t>
            </a:fld>
            <a:endParaRPr lang="en-US"/>
          </a:p>
        </p:txBody>
      </p:sp>
    </p:spTree>
    <p:extLst>
      <p:ext uri="{BB962C8B-B14F-4D97-AF65-F5344CB8AC3E}">
        <p14:creationId xmlns:p14="http://schemas.microsoft.com/office/powerpoint/2010/main" val="13479043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4.jp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0.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mongodb://user1:pwd1@host1/?authSource=admin" TargetMode="External"/><Relationship Id="rId2" Type="http://schemas.openxmlformats.org/officeDocument/2006/relationships/hyperlink" Target="http://mongodb.github.io/mongo-java-driver/3.0/driver/reference/connecting/authenticating/" TargetMode="External"/><Relationship Id="rId1" Type="http://schemas.openxmlformats.org/officeDocument/2006/relationships/slideLayout" Target="../slideLayouts/slideLayout6.xml"/><Relationship Id="rId4" Type="http://schemas.openxmlformats.org/officeDocument/2006/relationships/hyperlink" Target="https://api.mongodb.com/python/current/examples/authentication.html"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image" Target="../media/image7.jpeg"/><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image" Target="../media/image6.PNG"/><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4.xml"/><Relationship Id="rId13" Type="http://schemas.openxmlformats.org/officeDocument/2006/relationships/diagramLayout" Target="../diagrams/layout5.xml"/><Relationship Id="rId18" Type="http://schemas.openxmlformats.org/officeDocument/2006/relationships/diagramLayout" Target="../diagrams/layout6.xml"/><Relationship Id="rId26" Type="http://schemas.microsoft.com/office/2007/relationships/diagramDrawing" Target="../diagrams/drawing7.xml"/><Relationship Id="rId3" Type="http://schemas.openxmlformats.org/officeDocument/2006/relationships/diagramLayout" Target="../diagrams/layout3.xml"/><Relationship Id="rId21" Type="http://schemas.microsoft.com/office/2007/relationships/diagramDrawing" Target="../diagrams/drawing6.xml"/><Relationship Id="rId7" Type="http://schemas.openxmlformats.org/officeDocument/2006/relationships/diagramData" Target="../diagrams/data4.xml"/><Relationship Id="rId12" Type="http://schemas.openxmlformats.org/officeDocument/2006/relationships/diagramData" Target="../diagrams/data5.xml"/><Relationship Id="rId17" Type="http://schemas.openxmlformats.org/officeDocument/2006/relationships/diagramData" Target="../diagrams/data6.xml"/><Relationship Id="rId25" Type="http://schemas.openxmlformats.org/officeDocument/2006/relationships/diagramColors" Target="../diagrams/colors7.xml"/><Relationship Id="rId2" Type="http://schemas.openxmlformats.org/officeDocument/2006/relationships/diagramData" Target="../diagrams/data3.xml"/><Relationship Id="rId16" Type="http://schemas.microsoft.com/office/2007/relationships/diagramDrawing" Target="../diagrams/drawing5.xml"/><Relationship Id="rId20" Type="http://schemas.openxmlformats.org/officeDocument/2006/relationships/diagramColors" Target="../diagrams/colors6.xml"/><Relationship Id="rId1" Type="http://schemas.openxmlformats.org/officeDocument/2006/relationships/slideLayout" Target="../slideLayouts/slideLayout7.xml"/><Relationship Id="rId6" Type="http://schemas.microsoft.com/office/2007/relationships/diagramDrawing" Target="../diagrams/drawing3.xml"/><Relationship Id="rId11" Type="http://schemas.microsoft.com/office/2007/relationships/diagramDrawing" Target="../diagrams/drawing4.xml"/><Relationship Id="rId24" Type="http://schemas.openxmlformats.org/officeDocument/2006/relationships/diagramQuickStyle" Target="../diagrams/quickStyle7.xml"/><Relationship Id="rId5" Type="http://schemas.openxmlformats.org/officeDocument/2006/relationships/diagramColors" Target="../diagrams/colors3.xml"/><Relationship Id="rId15" Type="http://schemas.openxmlformats.org/officeDocument/2006/relationships/diagramColors" Target="../diagrams/colors5.xml"/><Relationship Id="rId23" Type="http://schemas.openxmlformats.org/officeDocument/2006/relationships/diagramLayout" Target="../diagrams/layout7.xml"/><Relationship Id="rId28" Type="http://schemas.openxmlformats.org/officeDocument/2006/relationships/image" Target="../media/image9.jpeg"/><Relationship Id="rId10" Type="http://schemas.openxmlformats.org/officeDocument/2006/relationships/diagramColors" Target="../diagrams/colors4.xml"/><Relationship Id="rId19" Type="http://schemas.openxmlformats.org/officeDocument/2006/relationships/diagramQuickStyle" Target="../diagrams/quickStyle6.xml"/><Relationship Id="rId4" Type="http://schemas.openxmlformats.org/officeDocument/2006/relationships/diagramQuickStyle" Target="../diagrams/quickStyle3.xml"/><Relationship Id="rId9" Type="http://schemas.openxmlformats.org/officeDocument/2006/relationships/diagramQuickStyle" Target="../diagrams/quickStyle4.xml"/><Relationship Id="rId14" Type="http://schemas.openxmlformats.org/officeDocument/2006/relationships/diagramQuickStyle" Target="../diagrams/quickStyle5.xml"/><Relationship Id="rId22" Type="http://schemas.openxmlformats.org/officeDocument/2006/relationships/diagramData" Target="../diagrams/data7.xml"/><Relationship Id="rId27" Type="http://schemas.openxmlformats.org/officeDocument/2006/relationships/image" Target="../media/image8.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smtClean="0">
                <a:solidFill>
                  <a:srgbClr val="00B050"/>
                </a:solidFill>
              </a:rPr>
              <a:t>Taking Your MongoDB to the Next Level with Authentication and Access Control</a:t>
            </a:r>
            <a:endParaRPr lang="en-US" b="1" dirty="0">
              <a:solidFill>
                <a:srgbClr val="00B050"/>
              </a:solidFill>
            </a:endParaRP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8873791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76200"/>
            <a:ext cx="8991600" cy="609600"/>
          </a:xfrm>
        </p:spPr>
        <p:txBody>
          <a:bodyPr>
            <a:normAutofit fontScale="90000"/>
          </a:bodyPr>
          <a:lstStyle/>
          <a:p>
            <a:pPr algn="l"/>
            <a:r>
              <a:rPr lang="en-US" dirty="0" smtClean="0">
                <a:solidFill>
                  <a:srgbClr val="00B050"/>
                </a:solidFill>
              </a:rPr>
              <a:t>Role Based Access Control</a:t>
            </a:r>
            <a:endParaRPr lang="en-US" dirty="0">
              <a:solidFill>
                <a:srgbClr val="00B050"/>
              </a:solidFill>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3000" y="1219200"/>
            <a:ext cx="1219200" cy="1219200"/>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362200" y="1828799"/>
            <a:ext cx="533400" cy="596290"/>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24254" y="2247814"/>
            <a:ext cx="579465" cy="647786"/>
          </a:xfrm>
          <a:prstGeom prst="rect">
            <a:avLst/>
          </a:prstGeom>
        </p:spPr>
      </p:pic>
      <p:pic>
        <p:nvPicPr>
          <p:cNvPr id="7" name="Pictur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71600" y="2514600"/>
            <a:ext cx="553496" cy="618755"/>
          </a:xfrm>
          <a:prstGeom prst="rect">
            <a:avLst/>
          </a:prstGeom>
        </p:spPr>
      </p:pic>
      <p:pic>
        <p:nvPicPr>
          <p:cNvPr id="8" name="Picture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019591" y="2495524"/>
            <a:ext cx="546712" cy="637831"/>
          </a:xfrm>
          <a:prstGeom prst="rect">
            <a:avLst/>
          </a:prstGeom>
        </p:spPr>
      </p:pic>
      <p:pic>
        <p:nvPicPr>
          <p:cNvPr id="9" name="Picture 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98078" y="1676400"/>
            <a:ext cx="453013" cy="528516"/>
          </a:xfrm>
          <a:prstGeom prst="rect">
            <a:avLst/>
          </a:prstGeom>
        </p:spPr>
      </p:pic>
      <p:sp>
        <p:nvSpPr>
          <p:cNvPr id="10" name="TextBox 9"/>
          <p:cNvSpPr txBox="1"/>
          <p:nvPr/>
        </p:nvSpPr>
        <p:spPr>
          <a:xfrm>
            <a:off x="86670" y="3810000"/>
            <a:ext cx="2552700" cy="523220"/>
          </a:xfrm>
          <a:prstGeom prst="rect">
            <a:avLst/>
          </a:prstGeom>
          <a:noFill/>
        </p:spPr>
        <p:txBody>
          <a:bodyPr wrap="square" rtlCol="0">
            <a:spAutoFit/>
          </a:bodyPr>
          <a:lstStyle/>
          <a:p>
            <a:r>
              <a:rPr lang="en-US" sz="2800" b="1" dirty="0" smtClean="0">
                <a:solidFill>
                  <a:srgbClr val="00B050"/>
                </a:solidFill>
              </a:rPr>
              <a:t>Built-in roles</a:t>
            </a:r>
            <a:endParaRPr lang="en-US" sz="2800" b="1" dirty="0">
              <a:solidFill>
                <a:srgbClr val="00B050"/>
              </a:solidFill>
            </a:endParaRPr>
          </a:p>
        </p:txBody>
      </p:sp>
      <p:sp>
        <p:nvSpPr>
          <p:cNvPr id="11" name="TextBox 10"/>
          <p:cNvSpPr txBox="1"/>
          <p:nvPr/>
        </p:nvSpPr>
        <p:spPr>
          <a:xfrm>
            <a:off x="86670" y="5334000"/>
            <a:ext cx="3037530" cy="523220"/>
          </a:xfrm>
          <a:prstGeom prst="rect">
            <a:avLst/>
          </a:prstGeom>
          <a:noFill/>
        </p:spPr>
        <p:txBody>
          <a:bodyPr wrap="square" rtlCol="0">
            <a:spAutoFit/>
          </a:bodyPr>
          <a:lstStyle/>
          <a:p>
            <a:r>
              <a:rPr lang="en-US" sz="2800" b="1" dirty="0" smtClean="0">
                <a:solidFill>
                  <a:srgbClr val="00B050"/>
                </a:solidFill>
              </a:rPr>
              <a:t>User-defined roles</a:t>
            </a:r>
            <a:endParaRPr lang="en-US" sz="2800" b="1" dirty="0">
              <a:solidFill>
                <a:srgbClr val="00B050"/>
              </a:solidFill>
            </a:endParaRPr>
          </a:p>
        </p:txBody>
      </p:sp>
      <p:sp>
        <p:nvSpPr>
          <p:cNvPr id="12" name="TextBox 11"/>
          <p:cNvSpPr txBox="1"/>
          <p:nvPr/>
        </p:nvSpPr>
        <p:spPr>
          <a:xfrm>
            <a:off x="381000" y="4333220"/>
            <a:ext cx="3048000" cy="923330"/>
          </a:xfrm>
          <a:prstGeom prst="rect">
            <a:avLst/>
          </a:prstGeom>
          <a:noFill/>
        </p:spPr>
        <p:txBody>
          <a:bodyPr wrap="square" rtlCol="0">
            <a:spAutoFit/>
          </a:bodyPr>
          <a:lstStyle/>
          <a:p>
            <a:pPr marL="285750" indent="-285750">
              <a:buFont typeface="Arial" panose="020B0604020202020204" pitchFamily="34" charset="0"/>
              <a:buChar char="•"/>
            </a:pPr>
            <a:r>
              <a:rPr lang="en-US" dirty="0" smtClean="0"/>
              <a:t>Read, readWrite, dbAdmin, clusterAdmin, root</a:t>
            </a:r>
            <a:r>
              <a:rPr lang="en-US" dirty="0" smtClean="0"/>
              <a:t>, backup, </a:t>
            </a:r>
            <a:r>
              <a:rPr lang="en-US" dirty="0" smtClean="0"/>
              <a:t>etc.</a:t>
            </a:r>
            <a:endParaRPr lang="en-US" dirty="0"/>
          </a:p>
        </p:txBody>
      </p:sp>
      <p:sp>
        <p:nvSpPr>
          <p:cNvPr id="13" name="TextBox 12"/>
          <p:cNvSpPr txBox="1"/>
          <p:nvPr/>
        </p:nvSpPr>
        <p:spPr>
          <a:xfrm>
            <a:off x="381000" y="5858092"/>
            <a:ext cx="3277182" cy="646331"/>
          </a:xfrm>
          <a:prstGeom prst="rect">
            <a:avLst/>
          </a:prstGeom>
          <a:noFill/>
        </p:spPr>
        <p:txBody>
          <a:bodyPr wrap="square" rtlCol="0">
            <a:spAutoFit/>
          </a:bodyPr>
          <a:lstStyle/>
          <a:p>
            <a:pPr marL="285750" indent="-285750">
              <a:buFont typeface="Arial" panose="020B0604020202020204" pitchFamily="34" charset="0"/>
              <a:buChar char="•"/>
            </a:pPr>
            <a:r>
              <a:rPr lang="en-US" dirty="0" smtClean="0"/>
              <a:t>Based on actions that can be defined for a resource</a:t>
            </a:r>
            <a:endParaRPr lang="en-US" dirty="0"/>
          </a:p>
        </p:txBody>
      </p:sp>
      <p:sp>
        <p:nvSpPr>
          <p:cNvPr id="14" name="Rectangle 13"/>
          <p:cNvSpPr/>
          <p:nvPr/>
        </p:nvSpPr>
        <p:spPr>
          <a:xfrm>
            <a:off x="3817706" y="1132095"/>
            <a:ext cx="1477757" cy="602944"/>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Application</a:t>
            </a:r>
            <a:endParaRPr lang="en-US" dirty="0">
              <a:solidFill>
                <a:schemeClr val="tx1"/>
              </a:solidFill>
            </a:endParaRPr>
          </a:p>
        </p:txBody>
      </p:sp>
      <p:sp>
        <p:nvSpPr>
          <p:cNvPr id="15" name="Rectangle 14"/>
          <p:cNvSpPr/>
          <p:nvPr/>
        </p:nvSpPr>
        <p:spPr>
          <a:xfrm>
            <a:off x="3780043" y="2443378"/>
            <a:ext cx="1477757" cy="602944"/>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Reporting</a:t>
            </a:r>
            <a:endParaRPr lang="en-US" dirty="0">
              <a:solidFill>
                <a:schemeClr val="tx1"/>
              </a:solidFill>
            </a:endParaRPr>
          </a:p>
        </p:txBody>
      </p:sp>
      <p:sp>
        <p:nvSpPr>
          <p:cNvPr id="16" name="Rectangle 15"/>
          <p:cNvSpPr/>
          <p:nvPr/>
        </p:nvSpPr>
        <p:spPr>
          <a:xfrm>
            <a:off x="3780043" y="3207056"/>
            <a:ext cx="1477757" cy="602944"/>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ETL</a:t>
            </a:r>
            <a:endParaRPr lang="en-US" dirty="0">
              <a:solidFill>
                <a:schemeClr val="tx1"/>
              </a:solidFill>
            </a:endParaRPr>
          </a:p>
        </p:txBody>
      </p:sp>
      <p:sp>
        <p:nvSpPr>
          <p:cNvPr id="17" name="Rectangle 16"/>
          <p:cNvSpPr/>
          <p:nvPr/>
        </p:nvSpPr>
        <p:spPr>
          <a:xfrm>
            <a:off x="3817705" y="4752687"/>
            <a:ext cx="1477757" cy="602944"/>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DBA</a:t>
            </a:r>
            <a:endParaRPr lang="en-US" dirty="0">
              <a:solidFill>
                <a:schemeClr val="tx1"/>
              </a:solidFill>
            </a:endParaRPr>
          </a:p>
        </p:txBody>
      </p:sp>
      <p:sp>
        <p:nvSpPr>
          <p:cNvPr id="18" name="TextBox 17"/>
          <p:cNvSpPr txBox="1"/>
          <p:nvPr/>
        </p:nvSpPr>
        <p:spPr>
          <a:xfrm>
            <a:off x="6019800" y="1064235"/>
            <a:ext cx="3048000" cy="738664"/>
          </a:xfrm>
          <a:prstGeom prst="rect">
            <a:avLst/>
          </a:prstGeom>
          <a:noFill/>
          <a:ln>
            <a:solidFill>
              <a:srgbClr val="002060"/>
            </a:solidFill>
          </a:ln>
        </p:spPr>
        <p:txBody>
          <a:bodyPr wrap="square" rtlCol="0">
            <a:spAutoFit/>
          </a:bodyPr>
          <a:lstStyle/>
          <a:p>
            <a:r>
              <a:rPr lang="en-US" dirty="0" smtClean="0">
                <a:solidFill>
                  <a:srgbClr val="00B050"/>
                </a:solidFill>
              </a:rPr>
              <a:t>Application Server Role</a:t>
            </a:r>
          </a:p>
          <a:p>
            <a:endParaRPr lang="en-US" sz="1200" dirty="0" smtClean="0">
              <a:solidFill>
                <a:srgbClr val="00B050"/>
              </a:solidFill>
            </a:endParaRPr>
          </a:p>
          <a:p>
            <a:r>
              <a:rPr lang="en-US" sz="1200" dirty="0" smtClean="0"/>
              <a:t>Read and Write on Application Database</a:t>
            </a:r>
            <a:endParaRPr lang="en-US" sz="1200" dirty="0"/>
          </a:p>
        </p:txBody>
      </p:sp>
      <p:sp>
        <p:nvSpPr>
          <p:cNvPr id="19" name="TextBox 18"/>
          <p:cNvSpPr txBox="1"/>
          <p:nvPr/>
        </p:nvSpPr>
        <p:spPr>
          <a:xfrm>
            <a:off x="5995369" y="2737974"/>
            <a:ext cx="3048000" cy="738664"/>
          </a:xfrm>
          <a:prstGeom prst="rect">
            <a:avLst/>
          </a:prstGeom>
          <a:noFill/>
          <a:ln>
            <a:solidFill>
              <a:srgbClr val="002060"/>
            </a:solidFill>
          </a:ln>
        </p:spPr>
        <p:txBody>
          <a:bodyPr wrap="square" rtlCol="0">
            <a:spAutoFit/>
          </a:bodyPr>
          <a:lstStyle/>
          <a:p>
            <a:r>
              <a:rPr lang="en-US" dirty="0" smtClean="0">
                <a:solidFill>
                  <a:srgbClr val="00B050"/>
                </a:solidFill>
              </a:rPr>
              <a:t>BI Role</a:t>
            </a:r>
          </a:p>
          <a:p>
            <a:endParaRPr lang="en-US" sz="1200" dirty="0" smtClean="0">
              <a:solidFill>
                <a:srgbClr val="00B050"/>
              </a:solidFill>
            </a:endParaRPr>
          </a:p>
          <a:p>
            <a:r>
              <a:rPr lang="en-US" sz="1200" dirty="0" smtClean="0"/>
              <a:t>Read only on Application Database</a:t>
            </a:r>
            <a:endParaRPr lang="en-US" sz="1200" dirty="0"/>
          </a:p>
        </p:txBody>
      </p:sp>
      <p:sp>
        <p:nvSpPr>
          <p:cNvPr id="20" name="TextBox 19"/>
          <p:cNvSpPr txBox="1"/>
          <p:nvPr/>
        </p:nvSpPr>
        <p:spPr>
          <a:xfrm>
            <a:off x="6019800" y="4363407"/>
            <a:ext cx="3048000" cy="1384995"/>
          </a:xfrm>
          <a:prstGeom prst="rect">
            <a:avLst/>
          </a:prstGeom>
          <a:noFill/>
          <a:ln>
            <a:solidFill>
              <a:srgbClr val="002060"/>
            </a:solidFill>
          </a:ln>
        </p:spPr>
        <p:txBody>
          <a:bodyPr wrap="square" rtlCol="0">
            <a:spAutoFit/>
          </a:bodyPr>
          <a:lstStyle/>
          <a:p>
            <a:r>
              <a:rPr lang="en-US" dirty="0" smtClean="0">
                <a:solidFill>
                  <a:srgbClr val="00B050"/>
                </a:solidFill>
              </a:rPr>
              <a:t>DBA Role</a:t>
            </a:r>
          </a:p>
          <a:p>
            <a:endParaRPr lang="en-US" sz="1200" dirty="0" smtClean="0">
              <a:solidFill>
                <a:srgbClr val="00B050"/>
              </a:solidFill>
            </a:endParaRPr>
          </a:p>
          <a:p>
            <a:pPr>
              <a:lnSpc>
                <a:spcPct val="150000"/>
              </a:lnSpc>
            </a:pPr>
            <a:r>
              <a:rPr lang="en-US" sz="1200" dirty="0" smtClean="0"/>
              <a:t>Read and Write on Application Database</a:t>
            </a:r>
          </a:p>
          <a:p>
            <a:pPr>
              <a:lnSpc>
                <a:spcPct val="150000"/>
              </a:lnSpc>
            </a:pPr>
            <a:r>
              <a:rPr lang="en-US" sz="1200" dirty="0" smtClean="0"/>
              <a:t>Administration on Application Database</a:t>
            </a:r>
          </a:p>
          <a:p>
            <a:pPr>
              <a:lnSpc>
                <a:spcPct val="150000"/>
              </a:lnSpc>
            </a:pPr>
            <a:r>
              <a:rPr lang="en-US" sz="1200" dirty="0" smtClean="0"/>
              <a:t>Administration on MongoDB Cluster</a:t>
            </a:r>
            <a:endParaRPr lang="en-US" sz="1200" dirty="0"/>
          </a:p>
        </p:txBody>
      </p:sp>
      <p:cxnSp>
        <p:nvCxnSpPr>
          <p:cNvPr id="22" name="Straight Connector 21"/>
          <p:cNvCxnSpPr>
            <a:stCxn id="14" idx="3"/>
            <a:endCxn id="18" idx="1"/>
          </p:cNvCxnSpPr>
          <p:nvPr/>
        </p:nvCxnSpPr>
        <p:spPr>
          <a:xfrm>
            <a:off x="5295463" y="1433567"/>
            <a:ext cx="724337" cy="0"/>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5" idx="3"/>
          </p:cNvCxnSpPr>
          <p:nvPr/>
        </p:nvCxnSpPr>
        <p:spPr>
          <a:xfrm>
            <a:off x="5257800" y="2744850"/>
            <a:ext cx="330684" cy="0"/>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endCxn id="19" idx="1"/>
          </p:cNvCxnSpPr>
          <p:nvPr/>
        </p:nvCxnSpPr>
        <p:spPr>
          <a:xfrm>
            <a:off x="5588484" y="3107306"/>
            <a:ext cx="406885" cy="0"/>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6" idx="3"/>
          </p:cNvCxnSpPr>
          <p:nvPr/>
        </p:nvCxnSpPr>
        <p:spPr>
          <a:xfrm>
            <a:off x="5257800" y="3508528"/>
            <a:ext cx="330684" cy="0"/>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5588484" y="2744850"/>
            <a:ext cx="0" cy="763678"/>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17" idx="3"/>
            <a:endCxn id="20" idx="1"/>
          </p:cNvCxnSpPr>
          <p:nvPr/>
        </p:nvCxnSpPr>
        <p:spPr>
          <a:xfrm>
            <a:off x="5295462" y="5054159"/>
            <a:ext cx="724338" cy="1746"/>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02420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52400"/>
            <a:ext cx="8229600" cy="792162"/>
          </a:xfrm>
        </p:spPr>
        <p:txBody>
          <a:bodyPr/>
          <a:lstStyle/>
          <a:p>
            <a:r>
              <a:rPr lang="en-US" dirty="0" smtClean="0">
                <a:solidFill>
                  <a:srgbClr val="00B050"/>
                </a:solidFill>
              </a:rPr>
              <a:t>Authentication Model</a:t>
            </a:r>
            <a:endParaRPr lang="en-US" dirty="0">
              <a:solidFill>
                <a:srgbClr val="00B050"/>
              </a:solidFill>
            </a:endParaRPr>
          </a:p>
        </p:txBody>
      </p:sp>
      <p:sp>
        <p:nvSpPr>
          <p:cNvPr id="5" name="TextBox 4"/>
          <p:cNvSpPr txBox="1"/>
          <p:nvPr/>
        </p:nvSpPr>
        <p:spPr>
          <a:xfrm>
            <a:off x="381000" y="1142999"/>
            <a:ext cx="8534400" cy="3693319"/>
          </a:xfrm>
          <a:prstGeom prst="rect">
            <a:avLst/>
          </a:prstGeom>
          <a:noFill/>
        </p:spPr>
        <p:txBody>
          <a:bodyPr wrap="square" rtlCol="0">
            <a:spAutoFit/>
          </a:bodyPr>
          <a:lstStyle/>
          <a:p>
            <a:pPr marL="285750" indent="-285750">
              <a:buFont typeface="Arial" panose="020B0604020202020204" pitchFamily="34" charset="0"/>
              <a:buChar char="•"/>
            </a:pPr>
            <a:r>
              <a:rPr lang="en-US" dirty="0"/>
              <a:t>In MongoDB's authentication model, a username is scoped to a database, called </a:t>
            </a:r>
            <a:r>
              <a:rPr lang="en-US" dirty="0" smtClean="0"/>
              <a:t>the Authentication </a:t>
            </a:r>
            <a:r>
              <a:rPr lang="en-US" dirty="0"/>
              <a:t>Database. </a:t>
            </a:r>
            <a:endParaRPr lang="en-US" dirty="0" smtClean="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The </a:t>
            </a:r>
            <a:r>
              <a:rPr lang="en-US" dirty="0"/>
              <a:t>user’s privileges are not necessarily limited to this database. The user can have privileges in additional databases</a:t>
            </a:r>
            <a:r>
              <a:rPr lang="en-US" dirty="0" smtClean="0"/>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Except for roles created in the admin database, a role can only include privileges that apply to its database and can only inherit from other roles in its database.</a:t>
            </a:r>
          </a:p>
          <a:p>
            <a:endParaRPr lang="en-US" dirty="0" smtClean="0"/>
          </a:p>
          <a:p>
            <a:pPr marL="285750" indent="-285750">
              <a:buFont typeface="Arial" panose="020B0604020202020204" pitchFamily="34" charset="0"/>
              <a:buChar char="•"/>
            </a:pPr>
            <a:r>
              <a:rPr lang="en-US" dirty="0" smtClean="0"/>
              <a:t>A </a:t>
            </a:r>
            <a:r>
              <a:rPr lang="en-US" dirty="0"/>
              <a:t>role created in the admin database can include privileges that apply to the admin database, other databases or to </a:t>
            </a:r>
            <a:r>
              <a:rPr lang="en-US" dirty="0" smtClean="0"/>
              <a:t>the cluster</a:t>
            </a:r>
            <a:r>
              <a:rPr lang="en-US" dirty="0"/>
              <a:t> resource, and can inherit from roles in other databases as well as the </a:t>
            </a:r>
            <a:r>
              <a:rPr lang="en-US" dirty="0" smtClean="0"/>
              <a:t>admin database</a:t>
            </a:r>
            <a:r>
              <a:rPr lang="en-US" dirty="0"/>
              <a:t>.</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39103802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838200"/>
          </a:xfrm>
        </p:spPr>
        <p:txBody>
          <a:bodyPr/>
          <a:lstStyle/>
          <a:p>
            <a:r>
              <a:rPr lang="en-US" dirty="0" smtClean="0">
                <a:solidFill>
                  <a:srgbClr val="00B050"/>
                </a:solidFill>
              </a:rPr>
              <a:t>Create Roles</a:t>
            </a:r>
            <a:endParaRPr lang="en-US" dirty="0">
              <a:solidFill>
                <a:srgbClr val="00B050"/>
              </a:solidFill>
            </a:endParaRPr>
          </a:p>
        </p:txBody>
      </p:sp>
      <p:sp>
        <p:nvSpPr>
          <p:cNvPr id="5" name="TextBox 4"/>
          <p:cNvSpPr txBox="1"/>
          <p:nvPr/>
        </p:nvSpPr>
        <p:spPr>
          <a:xfrm>
            <a:off x="2209800" y="3276600"/>
            <a:ext cx="5715000" cy="3416320"/>
          </a:xfrm>
          <a:prstGeom prst="rect">
            <a:avLst/>
          </a:prstGeom>
          <a:noFill/>
          <a:ln>
            <a:solidFill>
              <a:srgbClr val="00B050"/>
            </a:solidFill>
          </a:ln>
        </p:spPr>
        <p:txBody>
          <a:bodyPr wrap="square" rtlCol="0">
            <a:spAutoFit/>
          </a:bodyPr>
          <a:lstStyle/>
          <a:p>
            <a:pPr lvl="0"/>
            <a:r>
              <a:rPr kumimoji="0" lang="en-US" altLang="en-US" b="0" i="0" u="none" strike="noStrike" cap="none" normalizeH="0" baseline="0" dirty="0" smtClean="0">
                <a:ln>
                  <a:noFill/>
                </a:ln>
                <a:solidFill>
                  <a:srgbClr val="222222"/>
                </a:solidFill>
                <a:effectLst/>
                <a:latin typeface="Source Code Pro"/>
                <a:cs typeface="Arial" pitchFamily="34" charset="0"/>
              </a:rPr>
              <a:t>use admin </a:t>
            </a:r>
          </a:p>
          <a:p>
            <a:pPr lvl="0"/>
            <a:r>
              <a:rPr lang="en-US" altLang="en-US" dirty="0" err="1">
                <a:solidFill>
                  <a:srgbClr val="222222"/>
                </a:solidFill>
                <a:latin typeface="Source Code Pro"/>
                <a:cs typeface="Arial" pitchFamily="34" charset="0"/>
              </a:rPr>
              <a:t>db.createRole</a:t>
            </a:r>
            <a:r>
              <a:rPr lang="en-US" altLang="en-US" dirty="0">
                <a:solidFill>
                  <a:srgbClr val="222222"/>
                </a:solidFill>
                <a:latin typeface="Source Code Pro"/>
                <a:cs typeface="Arial" pitchFamily="34" charset="0"/>
              </a:rPr>
              <a:t>(</a:t>
            </a:r>
          </a:p>
          <a:p>
            <a:pPr lvl="0"/>
            <a:r>
              <a:rPr lang="en-US" altLang="en-US" dirty="0">
                <a:solidFill>
                  <a:srgbClr val="222222"/>
                </a:solidFill>
                <a:latin typeface="Source Code Pro"/>
                <a:cs typeface="Arial" pitchFamily="34" charset="0"/>
              </a:rPr>
              <a:t>  {</a:t>
            </a:r>
          </a:p>
          <a:p>
            <a:pPr lvl="0"/>
            <a:r>
              <a:rPr lang="en-US" altLang="en-US" dirty="0">
                <a:solidFill>
                  <a:srgbClr val="222222"/>
                </a:solidFill>
                <a:latin typeface="Source Code Pro"/>
                <a:cs typeface="Arial" pitchFamily="34" charset="0"/>
              </a:rPr>
              <a:t>        role: "</a:t>
            </a:r>
            <a:r>
              <a:rPr lang="en-US" altLang="en-US" dirty="0" err="1">
                <a:solidFill>
                  <a:srgbClr val="222222"/>
                </a:solidFill>
                <a:latin typeface="Source Code Pro"/>
                <a:cs typeface="Arial" pitchFamily="34" charset="0"/>
              </a:rPr>
              <a:t>myAdmin</a:t>
            </a:r>
            <a:r>
              <a:rPr lang="en-US" altLang="en-US" dirty="0">
                <a:solidFill>
                  <a:srgbClr val="222222"/>
                </a:solidFill>
                <a:latin typeface="Source Code Pro"/>
                <a:cs typeface="Arial" pitchFamily="34" charset="0"/>
              </a:rPr>
              <a:t>",</a:t>
            </a:r>
          </a:p>
          <a:p>
            <a:pPr lvl="0"/>
            <a:r>
              <a:rPr lang="en-US" altLang="en-US" dirty="0">
                <a:solidFill>
                  <a:srgbClr val="222222"/>
                </a:solidFill>
                <a:latin typeface="Source Code Pro"/>
                <a:cs typeface="Arial" pitchFamily="34" charset="0"/>
              </a:rPr>
              <a:t>        privileges: []</a:t>
            </a:r>
          </a:p>
          <a:p>
            <a:pPr lvl="0"/>
            <a:r>
              <a:rPr lang="en-US" altLang="en-US" dirty="0">
                <a:solidFill>
                  <a:srgbClr val="222222"/>
                </a:solidFill>
                <a:latin typeface="Source Code Pro"/>
                <a:cs typeface="Arial" pitchFamily="34" charset="0"/>
              </a:rPr>
              <a:t>        roles: [</a:t>
            </a:r>
          </a:p>
          <a:p>
            <a:pPr lvl="0"/>
            <a:r>
              <a:rPr lang="en-US" altLang="en-US" dirty="0">
                <a:solidFill>
                  <a:srgbClr val="222222"/>
                </a:solidFill>
                <a:latin typeface="Source Code Pro"/>
                <a:cs typeface="Arial" pitchFamily="34" charset="0"/>
              </a:rPr>
              <a:t>                { role: "root", </a:t>
            </a:r>
            <a:r>
              <a:rPr lang="en-US" altLang="en-US" dirty="0" err="1">
                <a:solidFill>
                  <a:srgbClr val="222222"/>
                </a:solidFill>
                <a:latin typeface="Source Code Pro"/>
                <a:cs typeface="Arial" pitchFamily="34" charset="0"/>
              </a:rPr>
              <a:t>db</a:t>
            </a:r>
            <a:r>
              <a:rPr lang="en-US" altLang="en-US" dirty="0">
                <a:solidFill>
                  <a:srgbClr val="222222"/>
                </a:solidFill>
                <a:latin typeface="Source Code Pro"/>
                <a:cs typeface="Arial" pitchFamily="34" charset="0"/>
              </a:rPr>
              <a:t>: "admin" }</a:t>
            </a:r>
          </a:p>
          <a:p>
            <a:pPr lvl="0"/>
            <a:r>
              <a:rPr lang="en-US" altLang="en-US" dirty="0">
                <a:solidFill>
                  <a:srgbClr val="222222"/>
                </a:solidFill>
                <a:latin typeface="Source Code Pro"/>
                <a:cs typeface="Arial" pitchFamily="34" charset="0"/>
              </a:rPr>
              <a:t>                { role: "backup", </a:t>
            </a:r>
            <a:r>
              <a:rPr lang="en-US" altLang="en-US" dirty="0" err="1">
                <a:solidFill>
                  <a:srgbClr val="222222"/>
                </a:solidFill>
                <a:latin typeface="Source Code Pro"/>
                <a:cs typeface="Arial" pitchFamily="34" charset="0"/>
              </a:rPr>
              <a:t>db</a:t>
            </a:r>
            <a:r>
              <a:rPr lang="en-US" altLang="en-US" dirty="0">
                <a:solidFill>
                  <a:srgbClr val="222222"/>
                </a:solidFill>
                <a:latin typeface="Source Code Pro"/>
                <a:cs typeface="Arial" pitchFamily="34" charset="0"/>
              </a:rPr>
              <a:t>: "admin" }</a:t>
            </a:r>
          </a:p>
          <a:p>
            <a:pPr lvl="0"/>
            <a:r>
              <a:rPr lang="en-US" altLang="en-US" dirty="0">
                <a:solidFill>
                  <a:srgbClr val="222222"/>
                </a:solidFill>
                <a:latin typeface="Source Code Pro"/>
                <a:cs typeface="Arial" pitchFamily="34" charset="0"/>
              </a:rPr>
              <a:t>                { role: "restore", </a:t>
            </a:r>
            <a:r>
              <a:rPr lang="en-US" altLang="en-US" dirty="0" err="1">
                <a:solidFill>
                  <a:srgbClr val="222222"/>
                </a:solidFill>
                <a:latin typeface="Source Code Pro"/>
                <a:cs typeface="Arial" pitchFamily="34" charset="0"/>
              </a:rPr>
              <a:t>db</a:t>
            </a:r>
            <a:r>
              <a:rPr lang="en-US" altLang="en-US" dirty="0">
                <a:solidFill>
                  <a:srgbClr val="222222"/>
                </a:solidFill>
                <a:latin typeface="Source Code Pro"/>
                <a:cs typeface="Arial" pitchFamily="34" charset="0"/>
              </a:rPr>
              <a:t>: "admin" }</a:t>
            </a:r>
          </a:p>
          <a:p>
            <a:pPr lvl="0"/>
            <a:r>
              <a:rPr lang="en-US" altLang="en-US" dirty="0">
                <a:solidFill>
                  <a:srgbClr val="222222"/>
                </a:solidFill>
                <a:latin typeface="Source Code Pro"/>
                <a:cs typeface="Arial" pitchFamily="34" charset="0"/>
              </a:rPr>
              <a:t>        ]</a:t>
            </a:r>
          </a:p>
          <a:p>
            <a:pPr lvl="0"/>
            <a:r>
              <a:rPr lang="en-US" altLang="en-US" dirty="0">
                <a:solidFill>
                  <a:srgbClr val="222222"/>
                </a:solidFill>
                <a:latin typeface="Source Code Pro"/>
                <a:cs typeface="Arial" pitchFamily="34" charset="0"/>
              </a:rPr>
              <a:t>  }</a:t>
            </a:r>
          </a:p>
          <a:p>
            <a:pPr lvl="0"/>
            <a:r>
              <a:rPr lang="en-US" altLang="en-US" dirty="0">
                <a:solidFill>
                  <a:srgbClr val="222222"/>
                </a:solidFill>
                <a:latin typeface="Source Code Pro"/>
                <a:cs typeface="Arial" pitchFamily="34" charset="0"/>
              </a:rPr>
              <a:t>)</a:t>
            </a:r>
            <a:r>
              <a:rPr lang="en-US" dirty="0" smtClean="0"/>
              <a:t>  </a:t>
            </a:r>
            <a:endParaRPr lang="en-US" dirty="0"/>
          </a:p>
        </p:txBody>
      </p:sp>
      <p:sp>
        <p:nvSpPr>
          <p:cNvPr id="7" name="TextBox 6"/>
          <p:cNvSpPr txBox="1"/>
          <p:nvPr/>
        </p:nvSpPr>
        <p:spPr>
          <a:xfrm>
            <a:off x="76200" y="990600"/>
            <a:ext cx="8991600" cy="2031325"/>
          </a:xfrm>
          <a:prstGeom prst="rect">
            <a:avLst/>
          </a:prstGeom>
          <a:noFill/>
          <a:ln>
            <a:solidFill>
              <a:srgbClr val="00B050"/>
            </a:solidFill>
          </a:ln>
        </p:spPr>
        <p:txBody>
          <a:bodyPr wrap="square" rtlCol="0">
            <a:spAutoFit/>
          </a:bodyPr>
          <a:lstStyle/>
          <a:p>
            <a:pPr lvl="0"/>
            <a:r>
              <a:rPr kumimoji="0" lang="en-US" altLang="en-US" b="0" i="0" u="none" strike="noStrike" cap="none" normalizeH="0" baseline="0" dirty="0" smtClean="0">
                <a:ln>
                  <a:noFill/>
                </a:ln>
                <a:solidFill>
                  <a:srgbClr val="222222"/>
                </a:solidFill>
                <a:effectLst/>
                <a:latin typeface="Source Code Pro"/>
                <a:cs typeface="Arial" pitchFamily="34" charset="0"/>
              </a:rPr>
              <a:t>use admin </a:t>
            </a:r>
          </a:p>
          <a:p>
            <a:pPr lvl="0"/>
            <a:r>
              <a:rPr kumimoji="0" lang="en-US" altLang="en-US" b="0" i="0" u="none" strike="noStrike" cap="none" normalizeH="0" baseline="0" dirty="0" err="1" smtClean="0">
                <a:ln>
                  <a:noFill/>
                </a:ln>
                <a:solidFill>
                  <a:srgbClr val="222222"/>
                </a:solidFill>
                <a:effectLst/>
                <a:latin typeface="Source Code Pro"/>
                <a:cs typeface="Arial" pitchFamily="34" charset="0"/>
              </a:rPr>
              <a:t>db.createRole</a:t>
            </a:r>
            <a:r>
              <a:rPr kumimoji="0" lang="en-US" altLang="en-US" b="0" i="0" u="none" strike="noStrike" cap="none" normalizeH="0" baseline="0" dirty="0" smtClean="0">
                <a:ln>
                  <a:noFill/>
                </a:ln>
                <a:solidFill>
                  <a:srgbClr val="222222"/>
                </a:solidFill>
                <a:effectLst/>
                <a:latin typeface="Source Code Pro"/>
                <a:cs typeface="Arial" pitchFamily="34" charset="0"/>
              </a:rPr>
              <a:t>( </a:t>
            </a:r>
          </a:p>
          <a:p>
            <a:pPr lvl="0"/>
            <a:r>
              <a:rPr lang="en-US" dirty="0" smtClean="0">
                <a:effectLst/>
              </a:rPr>
              <a:t>{</a:t>
            </a:r>
            <a:r>
              <a:rPr lang="en-US" dirty="0" smtClean="0"/>
              <a:t> </a:t>
            </a:r>
            <a:r>
              <a:rPr lang="en-US" dirty="0" err="1" smtClean="0">
                <a:effectLst/>
              </a:rPr>
              <a:t>createRole</a:t>
            </a:r>
            <a:r>
              <a:rPr lang="en-US" dirty="0"/>
              <a:t>:</a:t>
            </a:r>
            <a:r>
              <a:rPr lang="en-US" dirty="0" smtClean="0"/>
              <a:t> </a:t>
            </a:r>
            <a:r>
              <a:rPr lang="en-US" dirty="0"/>
              <a:t>"</a:t>
            </a:r>
            <a:r>
              <a:rPr lang="en-US" dirty="0" err="1"/>
              <a:t>myClusterwideAdmin</a:t>
            </a:r>
            <a:r>
              <a:rPr lang="en-US" dirty="0"/>
              <a:t>"</a:t>
            </a:r>
            <a:r>
              <a:rPr lang="en-US" dirty="0" smtClean="0">
                <a:effectLst/>
              </a:rPr>
              <a:t>,</a:t>
            </a:r>
            <a:r>
              <a:rPr lang="en-US" dirty="0" smtClean="0"/>
              <a:t> </a:t>
            </a:r>
          </a:p>
          <a:p>
            <a:pPr lvl="0"/>
            <a:r>
              <a:rPr lang="en-US" dirty="0"/>
              <a:t> </a:t>
            </a:r>
            <a:r>
              <a:rPr lang="en-US" dirty="0" smtClean="0"/>
              <a:t>    </a:t>
            </a:r>
            <a:r>
              <a:rPr lang="en-US" dirty="0" smtClean="0">
                <a:effectLst/>
              </a:rPr>
              <a:t>privileges</a:t>
            </a:r>
            <a:r>
              <a:rPr lang="en-US" dirty="0"/>
              <a:t>:</a:t>
            </a:r>
            <a:r>
              <a:rPr lang="en-US" dirty="0" smtClean="0"/>
              <a:t> </a:t>
            </a:r>
            <a:r>
              <a:rPr lang="en-US" dirty="0" smtClean="0">
                <a:effectLst/>
              </a:rPr>
              <a:t>[</a:t>
            </a:r>
            <a:r>
              <a:rPr lang="en-US" dirty="0" smtClean="0"/>
              <a:t> </a:t>
            </a:r>
          </a:p>
          <a:p>
            <a:pPr lvl="0"/>
            <a:r>
              <a:rPr lang="en-US" dirty="0" smtClean="0">
                <a:effectLst/>
              </a:rPr>
              <a:t>{</a:t>
            </a:r>
            <a:r>
              <a:rPr lang="en-US" dirty="0" smtClean="0"/>
              <a:t> </a:t>
            </a:r>
            <a:r>
              <a:rPr lang="en-US" dirty="0" smtClean="0">
                <a:effectLst/>
              </a:rPr>
              <a:t>resource</a:t>
            </a:r>
            <a:r>
              <a:rPr lang="en-US" dirty="0"/>
              <a:t>:</a:t>
            </a:r>
            <a:r>
              <a:rPr lang="en-US" dirty="0" smtClean="0"/>
              <a:t> </a:t>
            </a:r>
            <a:r>
              <a:rPr lang="en-US" dirty="0" smtClean="0">
                <a:effectLst/>
              </a:rPr>
              <a:t>{</a:t>
            </a:r>
            <a:r>
              <a:rPr lang="en-US" dirty="0" smtClean="0"/>
              <a:t> </a:t>
            </a:r>
            <a:r>
              <a:rPr lang="en-US" dirty="0" err="1" smtClean="0">
                <a:effectLst/>
              </a:rPr>
              <a:t>db</a:t>
            </a:r>
            <a:r>
              <a:rPr lang="en-US" dirty="0"/>
              <a:t>:</a:t>
            </a:r>
            <a:r>
              <a:rPr lang="en-US" dirty="0" smtClean="0"/>
              <a:t> </a:t>
            </a:r>
            <a:r>
              <a:rPr lang="en-US" dirty="0"/>
              <a:t>"config"</a:t>
            </a:r>
            <a:r>
              <a:rPr lang="en-US" dirty="0" smtClean="0">
                <a:effectLst/>
              </a:rPr>
              <a:t>,</a:t>
            </a:r>
            <a:r>
              <a:rPr lang="en-US" dirty="0" smtClean="0"/>
              <a:t> </a:t>
            </a:r>
            <a:r>
              <a:rPr lang="en-US" dirty="0" smtClean="0">
                <a:effectLst/>
              </a:rPr>
              <a:t>collection</a:t>
            </a:r>
            <a:r>
              <a:rPr lang="en-US" dirty="0"/>
              <a:t>:</a:t>
            </a:r>
            <a:r>
              <a:rPr lang="en-US" dirty="0" smtClean="0"/>
              <a:t> </a:t>
            </a:r>
            <a:r>
              <a:rPr lang="en-US" dirty="0"/>
              <a:t>""</a:t>
            </a:r>
            <a:r>
              <a:rPr lang="en-US" dirty="0" smtClean="0"/>
              <a:t> </a:t>
            </a:r>
            <a:r>
              <a:rPr lang="en-US" dirty="0" smtClean="0">
                <a:effectLst/>
              </a:rPr>
              <a:t>},</a:t>
            </a:r>
            <a:r>
              <a:rPr lang="en-US" dirty="0" smtClean="0"/>
              <a:t> </a:t>
            </a:r>
            <a:r>
              <a:rPr lang="en-US" dirty="0" smtClean="0">
                <a:effectLst/>
              </a:rPr>
              <a:t>actions</a:t>
            </a:r>
            <a:r>
              <a:rPr lang="en-US" dirty="0"/>
              <a:t>:</a:t>
            </a:r>
            <a:r>
              <a:rPr lang="en-US" dirty="0" smtClean="0"/>
              <a:t> </a:t>
            </a:r>
            <a:r>
              <a:rPr lang="en-US" dirty="0" smtClean="0">
                <a:effectLst/>
              </a:rPr>
              <a:t>[</a:t>
            </a:r>
            <a:r>
              <a:rPr lang="en-US" dirty="0" smtClean="0"/>
              <a:t> </a:t>
            </a:r>
            <a:r>
              <a:rPr lang="en-US" dirty="0"/>
              <a:t>"find"</a:t>
            </a:r>
            <a:r>
              <a:rPr lang="en-US" dirty="0" smtClean="0">
                <a:effectLst/>
              </a:rPr>
              <a:t>,</a:t>
            </a:r>
            <a:r>
              <a:rPr lang="en-US" dirty="0" smtClean="0"/>
              <a:t> </a:t>
            </a:r>
            <a:r>
              <a:rPr lang="en-US" dirty="0"/>
              <a:t>"update"</a:t>
            </a:r>
            <a:r>
              <a:rPr lang="en-US" dirty="0" smtClean="0">
                <a:effectLst/>
              </a:rPr>
              <a:t>,</a:t>
            </a:r>
            <a:r>
              <a:rPr lang="en-US" dirty="0" smtClean="0"/>
              <a:t> </a:t>
            </a:r>
            <a:r>
              <a:rPr lang="en-US" dirty="0"/>
              <a:t>"insert"</a:t>
            </a:r>
            <a:r>
              <a:rPr lang="en-US" dirty="0" smtClean="0">
                <a:effectLst/>
              </a:rPr>
              <a:t>,</a:t>
            </a:r>
            <a:r>
              <a:rPr lang="en-US" dirty="0" smtClean="0"/>
              <a:t> </a:t>
            </a:r>
            <a:r>
              <a:rPr lang="en-US" dirty="0"/>
              <a:t>"remove"</a:t>
            </a:r>
            <a:r>
              <a:rPr lang="en-US" dirty="0" smtClean="0"/>
              <a:t> </a:t>
            </a:r>
            <a:r>
              <a:rPr lang="en-US" dirty="0" smtClean="0">
                <a:effectLst/>
              </a:rPr>
              <a:t>]</a:t>
            </a:r>
            <a:r>
              <a:rPr lang="en-US" dirty="0" smtClean="0"/>
              <a:t> </a:t>
            </a:r>
            <a:r>
              <a:rPr lang="en-US" dirty="0" smtClean="0">
                <a:effectLst/>
              </a:rPr>
              <a:t>},</a:t>
            </a:r>
            <a:r>
              <a:rPr lang="en-US" dirty="0" smtClean="0"/>
              <a:t> </a:t>
            </a:r>
          </a:p>
          <a:p>
            <a:pPr lvl="0"/>
            <a:r>
              <a:rPr lang="en-US" dirty="0" smtClean="0">
                <a:effectLst/>
              </a:rPr>
              <a:t>{</a:t>
            </a:r>
            <a:r>
              <a:rPr lang="en-US" dirty="0" smtClean="0"/>
              <a:t> </a:t>
            </a:r>
            <a:r>
              <a:rPr lang="en-US" dirty="0" smtClean="0">
                <a:effectLst/>
              </a:rPr>
              <a:t>resource</a:t>
            </a:r>
            <a:r>
              <a:rPr lang="en-US" dirty="0"/>
              <a:t>:</a:t>
            </a:r>
            <a:r>
              <a:rPr lang="en-US" dirty="0" smtClean="0"/>
              <a:t> </a:t>
            </a:r>
            <a:r>
              <a:rPr lang="en-US" dirty="0" smtClean="0">
                <a:effectLst/>
              </a:rPr>
              <a:t>{</a:t>
            </a:r>
            <a:r>
              <a:rPr lang="en-US" dirty="0" smtClean="0"/>
              <a:t> </a:t>
            </a:r>
            <a:r>
              <a:rPr lang="en-US" dirty="0" err="1" smtClean="0">
                <a:effectLst/>
              </a:rPr>
              <a:t>db</a:t>
            </a:r>
            <a:r>
              <a:rPr lang="en-US" dirty="0"/>
              <a:t>:</a:t>
            </a:r>
            <a:r>
              <a:rPr lang="en-US" dirty="0" smtClean="0"/>
              <a:t> </a:t>
            </a:r>
            <a:r>
              <a:rPr lang="en-US" dirty="0"/>
              <a:t>""</a:t>
            </a:r>
            <a:r>
              <a:rPr lang="en-US" dirty="0" smtClean="0">
                <a:effectLst/>
              </a:rPr>
              <a:t>,</a:t>
            </a:r>
            <a:r>
              <a:rPr lang="en-US" dirty="0" smtClean="0"/>
              <a:t> </a:t>
            </a:r>
            <a:r>
              <a:rPr lang="en-US" dirty="0" smtClean="0">
                <a:effectLst/>
              </a:rPr>
              <a:t>collection</a:t>
            </a:r>
            <a:r>
              <a:rPr lang="en-US" dirty="0"/>
              <a:t>:</a:t>
            </a:r>
            <a:r>
              <a:rPr lang="en-US" dirty="0" smtClean="0"/>
              <a:t> </a:t>
            </a:r>
            <a:r>
              <a:rPr lang="en-US" dirty="0"/>
              <a:t>""</a:t>
            </a:r>
            <a:r>
              <a:rPr lang="en-US" dirty="0" smtClean="0"/>
              <a:t> </a:t>
            </a:r>
            <a:r>
              <a:rPr lang="en-US" dirty="0" smtClean="0">
                <a:effectLst/>
              </a:rPr>
              <a:t>},</a:t>
            </a:r>
            <a:r>
              <a:rPr lang="en-US" dirty="0" smtClean="0"/>
              <a:t> </a:t>
            </a:r>
            <a:r>
              <a:rPr lang="en-US" dirty="0" smtClean="0">
                <a:effectLst/>
              </a:rPr>
              <a:t>actions</a:t>
            </a:r>
            <a:r>
              <a:rPr lang="en-US" dirty="0"/>
              <a:t>:</a:t>
            </a:r>
            <a:r>
              <a:rPr lang="en-US" dirty="0" smtClean="0"/>
              <a:t> </a:t>
            </a:r>
            <a:r>
              <a:rPr lang="en-US" dirty="0" smtClean="0">
                <a:effectLst/>
              </a:rPr>
              <a:t>[</a:t>
            </a:r>
            <a:r>
              <a:rPr lang="en-US" dirty="0" smtClean="0"/>
              <a:t> </a:t>
            </a:r>
            <a:r>
              <a:rPr lang="en-US" dirty="0"/>
              <a:t>"find"</a:t>
            </a:r>
            <a:r>
              <a:rPr lang="en-US" dirty="0" smtClean="0"/>
              <a:t> </a:t>
            </a:r>
            <a:r>
              <a:rPr lang="en-US" dirty="0" smtClean="0">
                <a:effectLst/>
              </a:rPr>
              <a:t>]</a:t>
            </a:r>
            <a:r>
              <a:rPr lang="en-US" dirty="0" smtClean="0"/>
              <a:t> </a:t>
            </a:r>
            <a:r>
              <a:rPr lang="en-US" dirty="0" smtClean="0">
                <a:effectLst/>
              </a:rPr>
              <a:t>}</a:t>
            </a:r>
            <a:r>
              <a:rPr lang="en-US" dirty="0" smtClean="0"/>
              <a:t> </a:t>
            </a:r>
            <a:r>
              <a:rPr lang="en-US" dirty="0" smtClean="0">
                <a:effectLst/>
              </a:rPr>
              <a:t>],</a:t>
            </a:r>
            <a:r>
              <a:rPr lang="en-US" dirty="0" smtClean="0"/>
              <a:t> </a:t>
            </a:r>
            <a:r>
              <a:rPr lang="en-US" dirty="0" smtClean="0">
                <a:effectLst/>
              </a:rPr>
              <a:t>roles</a:t>
            </a:r>
            <a:r>
              <a:rPr lang="en-US" dirty="0"/>
              <a:t>:</a:t>
            </a:r>
            <a:r>
              <a:rPr lang="en-US" dirty="0" smtClean="0"/>
              <a:t> </a:t>
            </a:r>
            <a:r>
              <a:rPr lang="en-US" dirty="0" smtClean="0">
                <a:effectLst/>
              </a:rPr>
              <a:t>[</a:t>
            </a:r>
            <a:r>
              <a:rPr lang="en-US" dirty="0" smtClean="0"/>
              <a:t> </a:t>
            </a:r>
            <a:r>
              <a:rPr lang="en-US" dirty="0" smtClean="0">
                <a:effectLst/>
              </a:rPr>
              <a:t>{</a:t>
            </a:r>
            <a:r>
              <a:rPr lang="en-US" dirty="0" smtClean="0"/>
              <a:t> </a:t>
            </a:r>
            <a:r>
              <a:rPr lang="en-US" dirty="0" smtClean="0">
                <a:effectLst/>
              </a:rPr>
              <a:t>role</a:t>
            </a:r>
            <a:r>
              <a:rPr lang="en-US" dirty="0"/>
              <a:t>:</a:t>
            </a:r>
            <a:r>
              <a:rPr lang="en-US" dirty="0" smtClean="0"/>
              <a:t> </a:t>
            </a:r>
            <a:r>
              <a:rPr lang="en-US" dirty="0"/>
              <a:t>"read"</a:t>
            </a:r>
            <a:r>
              <a:rPr lang="en-US" dirty="0" smtClean="0">
                <a:effectLst/>
              </a:rPr>
              <a:t>,</a:t>
            </a:r>
            <a:r>
              <a:rPr lang="en-US" dirty="0" smtClean="0"/>
              <a:t> </a:t>
            </a:r>
            <a:r>
              <a:rPr lang="en-US" dirty="0" err="1" smtClean="0">
                <a:effectLst/>
              </a:rPr>
              <a:t>db</a:t>
            </a:r>
            <a:r>
              <a:rPr lang="en-US" dirty="0"/>
              <a:t>:</a:t>
            </a:r>
            <a:r>
              <a:rPr lang="en-US" dirty="0" smtClean="0"/>
              <a:t> </a:t>
            </a:r>
            <a:r>
              <a:rPr lang="en-US" dirty="0"/>
              <a:t>"admin"</a:t>
            </a:r>
            <a:r>
              <a:rPr lang="en-US" dirty="0" smtClean="0"/>
              <a:t> </a:t>
            </a:r>
            <a:r>
              <a:rPr lang="en-US" dirty="0" smtClean="0">
                <a:effectLst/>
              </a:rPr>
              <a:t>}</a:t>
            </a:r>
            <a:r>
              <a:rPr lang="en-US" dirty="0" smtClean="0"/>
              <a:t> </a:t>
            </a:r>
          </a:p>
          <a:p>
            <a:pPr lvl="0"/>
            <a:r>
              <a:rPr lang="en-US" dirty="0" smtClean="0">
                <a:effectLst/>
              </a:rPr>
              <a:t>    ]</a:t>
            </a:r>
            <a:r>
              <a:rPr lang="en-US" dirty="0" smtClean="0"/>
              <a:t>   </a:t>
            </a:r>
            <a:r>
              <a:rPr lang="en-US" dirty="0" smtClean="0">
                <a:effectLst/>
              </a:rPr>
              <a:t>}</a:t>
            </a:r>
            <a:r>
              <a:rPr lang="en-US" dirty="0"/>
              <a:t> </a:t>
            </a:r>
            <a:r>
              <a:rPr lang="en-US" dirty="0" smtClean="0"/>
              <a:t> </a:t>
            </a:r>
            <a:r>
              <a:rPr lang="en-US" dirty="0" smtClean="0">
                <a:effectLst/>
              </a:rPr>
              <a:t>)</a:t>
            </a:r>
            <a:endParaRPr lang="en-US" dirty="0"/>
          </a:p>
        </p:txBody>
      </p:sp>
    </p:spTree>
    <p:extLst>
      <p:ext uri="{BB962C8B-B14F-4D97-AF65-F5344CB8AC3E}">
        <p14:creationId xmlns:p14="http://schemas.microsoft.com/office/powerpoint/2010/main" val="18915652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60438"/>
          </a:xfrm>
        </p:spPr>
        <p:txBody>
          <a:bodyPr/>
          <a:lstStyle/>
          <a:p>
            <a:r>
              <a:rPr lang="en-US" dirty="0" smtClean="0">
                <a:solidFill>
                  <a:srgbClr val="00B050"/>
                </a:solidFill>
              </a:rPr>
              <a:t>Create Users</a:t>
            </a:r>
            <a:endParaRPr lang="en-US" dirty="0">
              <a:solidFill>
                <a:srgbClr val="00B050"/>
              </a:solidFill>
            </a:endParaRPr>
          </a:p>
        </p:txBody>
      </p:sp>
      <p:sp>
        <p:nvSpPr>
          <p:cNvPr id="5" name="TextBox 4"/>
          <p:cNvSpPr txBox="1"/>
          <p:nvPr/>
        </p:nvSpPr>
        <p:spPr>
          <a:xfrm>
            <a:off x="1752600" y="3276600"/>
            <a:ext cx="7010400" cy="2862322"/>
          </a:xfrm>
          <a:prstGeom prst="rect">
            <a:avLst/>
          </a:prstGeom>
          <a:noFill/>
          <a:ln>
            <a:solidFill>
              <a:srgbClr val="00B050"/>
            </a:solidFill>
          </a:ln>
        </p:spPr>
        <p:txBody>
          <a:bodyPr wrap="square" rtlCol="0">
            <a:spAutoFit/>
          </a:bodyPr>
          <a:lstStyle/>
          <a:p>
            <a:pPr lvl="0"/>
            <a:r>
              <a:rPr kumimoji="0" lang="en-US" altLang="en-US" b="0" i="0" u="none" strike="noStrike" cap="none" normalizeH="0" baseline="0" dirty="0" smtClean="0">
                <a:ln>
                  <a:noFill/>
                </a:ln>
                <a:solidFill>
                  <a:srgbClr val="222222"/>
                </a:solidFill>
                <a:effectLst/>
                <a:latin typeface="Source Code Pro"/>
                <a:cs typeface="Arial" pitchFamily="34" charset="0"/>
              </a:rPr>
              <a:t>use admin </a:t>
            </a:r>
          </a:p>
          <a:p>
            <a:pPr lvl="0"/>
            <a:r>
              <a:rPr lang="en-US" altLang="en-US" dirty="0" err="1">
                <a:solidFill>
                  <a:srgbClr val="222222"/>
                </a:solidFill>
                <a:latin typeface="Source Code Pro"/>
                <a:cs typeface="Arial" pitchFamily="34" charset="0"/>
              </a:rPr>
              <a:t>db.createUser</a:t>
            </a:r>
            <a:r>
              <a:rPr lang="en-US" altLang="en-US" dirty="0">
                <a:solidFill>
                  <a:srgbClr val="222222"/>
                </a:solidFill>
                <a:latin typeface="Source Code Pro"/>
                <a:cs typeface="Arial" pitchFamily="34" charset="0"/>
              </a:rPr>
              <a:t>(</a:t>
            </a:r>
          </a:p>
          <a:p>
            <a:pPr lvl="0"/>
            <a:r>
              <a:rPr lang="en-US" altLang="en-US" dirty="0">
                <a:solidFill>
                  <a:srgbClr val="222222"/>
                </a:solidFill>
                <a:latin typeface="Source Code Pro"/>
                <a:cs typeface="Arial" pitchFamily="34" charset="0"/>
              </a:rPr>
              <a:t>        { user: "</a:t>
            </a:r>
            <a:r>
              <a:rPr lang="en-US" altLang="en-US" dirty="0" err="1">
                <a:solidFill>
                  <a:srgbClr val="222222"/>
                </a:solidFill>
                <a:latin typeface="Source Code Pro"/>
                <a:cs typeface="Arial" pitchFamily="34" charset="0"/>
              </a:rPr>
              <a:t>kelly.collard</a:t>
            </a:r>
            <a:r>
              <a:rPr lang="en-US" altLang="en-US" dirty="0">
                <a:solidFill>
                  <a:srgbClr val="222222"/>
                </a:solidFill>
                <a:latin typeface="Source Code Pro"/>
                <a:cs typeface="Arial" pitchFamily="34" charset="0"/>
              </a:rPr>
              <a:t>",</a:t>
            </a:r>
          </a:p>
          <a:p>
            <a:pPr lvl="0"/>
            <a:r>
              <a:rPr lang="en-US" altLang="en-US" dirty="0">
                <a:solidFill>
                  <a:srgbClr val="222222"/>
                </a:solidFill>
                <a:latin typeface="Source Code Pro"/>
                <a:cs typeface="Arial" pitchFamily="34" charset="0"/>
              </a:rPr>
              <a:t>          </a:t>
            </a:r>
            <a:r>
              <a:rPr lang="en-US" altLang="en-US" dirty="0" err="1">
                <a:solidFill>
                  <a:srgbClr val="222222"/>
                </a:solidFill>
                <a:latin typeface="Source Code Pro"/>
                <a:cs typeface="Arial" pitchFamily="34" charset="0"/>
              </a:rPr>
              <a:t>pwd</a:t>
            </a:r>
            <a:r>
              <a:rPr lang="en-US" altLang="en-US" dirty="0">
                <a:solidFill>
                  <a:srgbClr val="222222"/>
                </a:solidFill>
                <a:latin typeface="Source Code Pro"/>
                <a:cs typeface="Arial" pitchFamily="34" charset="0"/>
              </a:rPr>
              <a:t>: </a:t>
            </a:r>
            <a:r>
              <a:rPr lang="en-US" altLang="en-US" dirty="0" smtClean="0">
                <a:solidFill>
                  <a:srgbClr val="222222"/>
                </a:solidFill>
                <a:latin typeface="Source Code Pro"/>
                <a:cs typeface="Arial" pitchFamily="34" charset="0"/>
              </a:rPr>
              <a:t>”12345</a:t>
            </a:r>
            <a:r>
              <a:rPr lang="en-US" altLang="en-US" dirty="0">
                <a:solidFill>
                  <a:srgbClr val="222222"/>
                </a:solidFill>
                <a:latin typeface="Source Code Pro"/>
                <a:cs typeface="Arial" pitchFamily="34" charset="0"/>
              </a:rPr>
              <a:t>",</a:t>
            </a:r>
          </a:p>
          <a:p>
            <a:pPr lvl="0"/>
            <a:r>
              <a:rPr lang="en-US" altLang="en-US" dirty="0">
                <a:solidFill>
                  <a:srgbClr val="222222"/>
                </a:solidFill>
                <a:latin typeface="Source Code Pro"/>
                <a:cs typeface="Arial" pitchFamily="34" charset="0"/>
              </a:rPr>
              <a:t>          </a:t>
            </a:r>
            <a:r>
              <a:rPr lang="en-US" altLang="en-US" dirty="0" err="1">
                <a:solidFill>
                  <a:srgbClr val="222222"/>
                </a:solidFill>
                <a:latin typeface="Source Code Pro"/>
                <a:cs typeface="Arial" pitchFamily="34" charset="0"/>
              </a:rPr>
              <a:t>customData</a:t>
            </a:r>
            <a:r>
              <a:rPr lang="en-US" altLang="en-US" dirty="0">
                <a:solidFill>
                  <a:srgbClr val="222222"/>
                </a:solidFill>
                <a:latin typeface="Source Code Pro"/>
                <a:cs typeface="Arial" pitchFamily="34" charset="0"/>
              </a:rPr>
              <a:t>: { </a:t>
            </a:r>
            <a:r>
              <a:rPr lang="en-US" altLang="en-US" dirty="0" err="1">
                <a:solidFill>
                  <a:srgbClr val="222222"/>
                </a:solidFill>
                <a:latin typeface="Source Code Pro"/>
                <a:cs typeface="Arial" pitchFamily="34" charset="0"/>
              </a:rPr>
              <a:t>employeeId</a:t>
            </a:r>
            <a:r>
              <a:rPr lang="en-US" altLang="en-US" dirty="0">
                <a:solidFill>
                  <a:srgbClr val="222222"/>
                </a:solidFill>
                <a:latin typeface="Source Code Pro"/>
                <a:cs typeface="Arial" pitchFamily="34" charset="0"/>
              </a:rPr>
              <a:t>: 12345 },</a:t>
            </a:r>
          </a:p>
          <a:p>
            <a:pPr lvl="0"/>
            <a:r>
              <a:rPr lang="en-US" altLang="en-US" dirty="0">
                <a:solidFill>
                  <a:srgbClr val="222222"/>
                </a:solidFill>
                <a:latin typeface="Source Code Pro"/>
                <a:cs typeface="Arial" pitchFamily="34" charset="0"/>
              </a:rPr>
              <a:t>          roles: [</a:t>
            </a:r>
          </a:p>
          <a:p>
            <a:pPr lvl="0"/>
            <a:r>
              <a:rPr lang="en-US" altLang="en-US" dirty="0">
                <a:solidFill>
                  <a:srgbClr val="222222"/>
                </a:solidFill>
                <a:latin typeface="Source Code Pro"/>
                <a:cs typeface="Arial" pitchFamily="34" charset="0"/>
              </a:rPr>
              <a:t>                 { role: "</a:t>
            </a:r>
            <a:r>
              <a:rPr lang="en-US" altLang="en-US" dirty="0" err="1">
                <a:solidFill>
                  <a:srgbClr val="222222"/>
                </a:solidFill>
                <a:latin typeface="Source Code Pro"/>
                <a:cs typeface="Arial" pitchFamily="34" charset="0"/>
              </a:rPr>
              <a:t>myAdmin</a:t>
            </a:r>
            <a:r>
              <a:rPr lang="en-US" altLang="en-US" dirty="0">
                <a:solidFill>
                  <a:srgbClr val="222222"/>
                </a:solidFill>
                <a:latin typeface="Source Code Pro"/>
                <a:cs typeface="Arial" pitchFamily="34" charset="0"/>
              </a:rPr>
              <a:t>", </a:t>
            </a:r>
            <a:r>
              <a:rPr lang="en-US" altLang="en-US" dirty="0" err="1">
                <a:solidFill>
                  <a:srgbClr val="222222"/>
                </a:solidFill>
                <a:latin typeface="Source Code Pro"/>
                <a:cs typeface="Arial" pitchFamily="34" charset="0"/>
              </a:rPr>
              <a:t>db</a:t>
            </a:r>
            <a:r>
              <a:rPr lang="en-US" altLang="en-US" dirty="0">
                <a:solidFill>
                  <a:srgbClr val="222222"/>
                </a:solidFill>
                <a:latin typeface="Source Code Pro"/>
                <a:cs typeface="Arial" pitchFamily="34" charset="0"/>
              </a:rPr>
              <a:t>: "admin" }</a:t>
            </a:r>
          </a:p>
          <a:p>
            <a:pPr lvl="0"/>
            <a:r>
              <a:rPr lang="en-US" altLang="en-US" dirty="0">
                <a:solidFill>
                  <a:srgbClr val="222222"/>
                </a:solidFill>
                <a:latin typeface="Source Code Pro"/>
                <a:cs typeface="Arial" pitchFamily="34" charset="0"/>
              </a:rPr>
              <a:t>          ]</a:t>
            </a:r>
          </a:p>
          <a:p>
            <a:pPr lvl="0"/>
            <a:r>
              <a:rPr lang="en-US" altLang="en-US" dirty="0">
                <a:solidFill>
                  <a:srgbClr val="222222"/>
                </a:solidFill>
                <a:latin typeface="Source Code Pro"/>
                <a:cs typeface="Arial" pitchFamily="34" charset="0"/>
              </a:rPr>
              <a:t>        }</a:t>
            </a:r>
          </a:p>
          <a:p>
            <a:pPr lvl="0"/>
            <a:r>
              <a:rPr lang="en-US" altLang="en-US" dirty="0">
                <a:solidFill>
                  <a:srgbClr val="222222"/>
                </a:solidFill>
                <a:latin typeface="Source Code Pro"/>
                <a:cs typeface="Arial" pitchFamily="34" charset="0"/>
              </a:rPr>
              <a:t>)</a:t>
            </a:r>
            <a:endParaRPr kumimoji="0" lang="en-US" altLang="en-US" sz="4000" b="0" i="0" u="none" strike="noStrike" cap="none" normalizeH="0" baseline="0" dirty="0" smtClean="0">
              <a:ln>
                <a:noFill/>
              </a:ln>
              <a:solidFill>
                <a:schemeClr val="tx1"/>
              </a:solidFill>
              <a:effectLst/>
              <a:latin typeface="Arial" pitchFamily="34" charset="0"/>
              <a:cs typeface="Arial" pitchFamily="34" charset="0"/>
            </a:endParaRPr>
          </a:p>
        </p:txBody>
      </p:sp>
      <p:sp>
        <p:nvSpPr>
          <p:cNvPr id="7" name="TextBox 6"/>
          <p:cNvSpPr txBox="1"/>
          <p:nvPr/>
        </p:nvSpPr>
        <p:spPr>
          <a:xfrm>
            <a:off x="228600" y="1066800"/>
            <a:ext cx="5486400" cy="2031325"/>
          </a:xfrm>
          <a:prstGeom prst="rect">
            <a:avLst/>
          </a:prstGeom>
          <a:noFill/>
          <a:ln>
            <a:solidFill>
              <a:srgbClr val="00B050"/>
            </a:solidFill>
          </a:ln>
        </p:spPr>
        <p:txBody>
          <a:bodyPr wrap="square" rtlCol="0">
            <a:spAutoFit/>
          </a:bodyPr>
          <a:lstStyle/>
          <a:p>
            <a:pPr lvl="0"/>
            <a:r>
              <a:rPr kumimoji="0" lang="en-US" altLang="en-US" b="0" i="0" u="none" strike="noStrike" cap="none" normalizeH="0" baseline="0" dirty="0" smtClean="0">
                <a:ln>
                  <a:noFill/>
                </a:ln>
                <a:solidFill>
                  <a:srgbClr val="222222"/>
                </a:solidFill>
                <a:effectLst/>
                <a:latin typeface="Source Code Pro"/>
                <a:cs typeface="Arial" pitchFamily="34" charset="0"/>
              </a:rPr>
              <a:t>use admin </a:t>
            </a:r>
          </a:p>
          <a:p>
            <a:pPr lvl="0"/>
            <a:r>
              <a:rPr kumimoji="0" lang="en-US" altLang="en-US" b="0" i="0" u="none" strike="noStrike" cap="none" normalizeH="0" baseline="0" dirty="0" err="1" smtClean="0">
                <a:ln>
                  <a:noFill/>
                </a:ln>
                <a:solidFill>
                  <a:srgbClr val="222222"/>
                </a:solidFill>
                <a:effectLst/>
                <a:latin typeface="Source Code Pro"/>
                <a:cs typeface="Arial" pitchFamily="34" charset="0"/>
              </a:rPr>
              <a:t>db.createUser</a:t>
            </a:r>
            <a:r>
              <a:rPr kumimoji="0" lang="en-US" altLang="en-US" b="0" i="0" u="none" strike="noStrike" cap="none" normalizeH="0" baseline="0" dirty="0" smtClean="0">
                <a:ln>
                  <a:noFill/>
                </a:ln>
                <a:solidFill>
                  <a:srgbClr val="222222"/>
                </a:solidFill>
                <a:effectLst/>
                <a:latin typeface="Source Code Pro"/>
                <a:cs typeface="Arial" pitchFamily="34" charset="0"/>
              </a:rPr>
              <a:t>( </a:t>
            </a:r>
          </a:p>
          <a:p>
            <a:pPr lvl="0"/>
            <a:r>
              <a:rPr lang="en-US" dirty="0" smtClean="0">
                <a:effectLst/>
              </a:rPr>
              <a:t>	{</a:t>
            </a:r>
            <a:r>
              <a:rPr lang="en-US" dirty="0" smtClean="0"/>
              <a:t> </a:t>
            </a:r>
            <a:r>
              <a:rPr lang="en-US" dirty="0" smtClean="0">
                <a:effectLst/>
              </a:rPr>
              <a:t>user</a:t>
            </a:r>
            <a:r>
              <a:rPr lang="en-US" dirty="0"/>
              <a:t>:</a:t>
            </a:r>
            <a:r>
              <a:rPr lang="en-US" dirty="0" smtClean="0"/>
              <a:t> </a:t>
            </a:r>
            <a:r>
              <a:rPr lang="en-US" dirty="0"/>
              <a:t>"&lt;name</a:t>
            </a:r>
            <a:r>
              <a:rPr lang="en-US" dirty="0" smtClean="0"/>
              <a:t>&gt;"</a:t>
            </a:r>
            <a:r>
              <a:rPr lang="en-US" dirty="0" smtClean="0">
                <a:effectLst/>
              </a:rPr>
              <a:t>,</a:t>
            </a:r>
          </a:p>
          <a:p>
            <a:pPr lvl="0"/>
            <a:r>
              <a:rPr lang="en-US" dirty="0"/>
              <a:t>	</a:t>
            </a:r>
            <a:r>
              <a:rPr lang="en-US" dirty="0" err="1" smtClean="0">
                <a:effectLst/>
              </a:rPr>
              <a:t>pwd</a:t>
            </a:r>
            <a:r>
              <a:rPr lang="en-US" dirty="0"/>
              <a:t>:</a:t>
            </a:r>
            <a:r>
              <a:rPr lang="en-US" dirty="0" smtClean="0"/>
              <a:t> </a:t>
            </a:r>
            <a:r>
              <a:rPr lang="en-US" dirty="0"/>
              <a:t>"&lt;</a:t>
            </a:r>
            <a:r>
              <a:rPr lang="en-US" dirty="0" err="1"/>
              <a:t>cleartext</a:t>
            </a:r>
            <a:r>
              <a:rPr lang="en-US" dirty="0"/>
              <a:t> password&gt;"</a:t>
            </a:r>
            <a:r>
              <a:rPr lang="en-US" dirty="0" smtClean="0">
                <a:effectLst/>
              </a:rPr>
              <a:t>,</a:t>
            </a:r>
            <a:r>
              <a:rPr lang="en-US" dirty="0" smtClean="0"/>
              <a:t> 	</a:t>
            </a:r>
          </a:p>
          <a:p>
            <a:pPr lvl="0"/>
            <a:r>
              <a:rPr lang="en-US" dirty="0">
                <a:effectLst/>
              </a:rPr>
              <a:t>	</a:t>
            </a:r>
            <a:r>
              <a:rPr lang="en-US" dirty="0" err="1" smtClean="0">
                <a:effectLst/>
              </a:rPr>
              <a:t>customData</a:t>
            </a:r>
            <a:r>
              <a:rPr lang="en-US" dirty="0"/>
              <a:t>:</a:t>
            </a:r>
            <a:r>
              <a:rPr lang="en-US" dirty="0" smtClean="0"/>
              <a:t> </a:t>
            </a:r>
            <a:r>
              <a:rPr lang="en-US" dirty="0" smtClean="0">
                <a:effectLst/>
              </a:rPr>
              <a:t>{</a:t>
            </a:r>
            <a:r>
              <a:rPr lang="en-US" dirty="0" smtClean="0"/>
              <a:t> </a:t>
            </a:r>
            <a:r>
              <a:rPr lang="en-US" dirty="0"/>
              <a:t>&lt;</a:t>
            </a:r>
            <a:r>
              <a:rPr lang="en-US" dirty="0" smtClean="0">
                <a:effectLst/>
              </a:rPr>
              <a:t>any</a:t>
            </a:r>
            <a:r>
              <a:rPr lang="en-US" dirty="0" smtClean="0"/>
              <a:t> </a:t>
            </a:r>
            <a:r>
              <a:rPr lang="en-US" dirty="0" smtClean="0">
                <a:effectLst/>
              </a:rPr>
              <a:t>information</a:t>
            </a:r>
            <a:r>
              <a:rPr lang="en-US" dirty="0"/>
              <a:t>&gt;</a:t>
            </a:r>
            <a:r>
              <a:rPr lang="en-US" dirty="0" smtClean="0"/>
              <a:t> </a:t>
            </a:r>
            <a:r>
              <a:rPr lang="en-US" dirty="0" smtClean="0">
                <a:effectLst/>
              </a:rPr>
              <a:t>},</a:t>
            </a:r>
          </a:p>
          <a:p>
            <a:pPr lvl="0"/>
            <a:r>
              <a:rPr lang="en-US" dirty="0"/>
              <a:t>	</a:t>
            </a:r>
            <a:r>
              <a:rPr lang="en-US" dirty="0" smtClean="0">
                <a:effectLst/>
              </a:rPr>
              <a:t>roles</a:t>
            </a:r>
            <a:r>
              <a:rPr lang="en-US" dirty="0"/>
              <a:t>:</a:t>
            </a:r>
            <a:r>
              <a:rPr lang="en-US" dirty="0" smtClean="0"/>
              <a:t> </a:t>
            </a:r>
            <a:r>
              <a:rPr lang="en-US" dirty="0" smtClean="0">
                <a:effectLst/>
              </a:rPr>
              <a:t>[</a:t>
            </a:r>
            <a:r>
              <a:rPr lang="en-US" dirty="0" smtClean="0"/>
              <a:t> </a:t>
            </a:r>
            <a:r>
              <a:rPr lang="en-US" dirty="0" smtClean="0">
                <a:effectLst/>
              </a:rPr>
              <a:t>{</a:t>
            </a:r>
            <a:r>
              <a:rPr lang="en-US" dirty="0" smtClean="0"/>
              <a:t> </a:t>
            </a:r>
            <a:r>
              <a:rPr lang="en-US" dirty="0" smtClean="0">
                <a:effectLst/>
              </a:rPr>
              <a:t>role</a:t>
            </a:r>
            <a:r>
              <a:rPr lang="en-US" dirty="0"/>
              <a:t>:</a:t>
            </a:r>
            <a:r>
              <a:rPr lang="en-US" dirty="0" smtClean="0"/>
              <a:t> </a:t>
            </a:r>
            <a:r>
              <a:rPr lang="en-US" dirty="0"/>
              <a:t>"&lt;role&gt;"</a:t>
            </a:r>
            <a:r>
              <a:rPr lang="en-US" dirty="0" smtClean="0">
                <a:effectLst/>
              </a:rPr>
              <a:t>,</a:t>
            </a:r>
            <a:r>
              <a:rPr lang="en-US" dirty="0" smtClean="0"/>
              <a:t> </a:t>
            </a:r>
            <a:r>
              <a:rPr lang="en-US" dirty="0" err="1" smtClean="0">
                <a:effectLst/>
              </a:rPr>
              <a:t>db</a:t>
            </a:r>
            <a:r>
              <a:rPr lang="en-US" dirty="0"/>
              <a:t>:</a:t>
            </a:r>
            <a:r>
              <a:rPr lang="en-US" dirty="0" smtClean="0"/>
              <a:t> </a:t>
            </a:r>
            <a:r>
              <a:rPr lang="en-US" dirty="0"/>
              <a:t>"&lt;database&gt;"</a:t>
            </a:r>
            <a:r>
              <a:rPr lang="en-US" dirty="0" smtClean="0"/>
              <a:t> </a:t>
            </a:r>
            <a:r>
              <a:rPr lang="en-US" dirty="0" smtClean="0">
                <a:effectLst/>
              </a:rPr>
              <a:t>}</a:t>
            </a:r>
            <a:r>
              <a:rPr lang="en-US" dirty="0" smtClean="0"/>
              <a:t> </a:t>
            </a:r>
          </a:p>
          <a:p>
            <a:pPr lvl="0"/>
            <a:r>
              <a:rPr lang="en-US" dirty="0"/>
              <a:t>	</a:t>
            </a:r>
            <a:r>
              <a:rPr lang="en-US" dirty="0" smtClean="0"/>
              <a:t>"&lt;</a:t>
            </a:r>
            <a:r>
              <a:rPr lang="en-US" dirty="0"/>
              <a:t>role&gt;"</a:t>
            </a:r>
            <a:r>
              <a:rPr lang="en-US" dirty="0" smtClean="0">
                <a:effectLst/>
              </a:rPr>
              <a:t>,</a:t>
            </a:r>
            <a:r>
              <a:rPr lang="en-US" dirty="0" smtClean="0"/>
              <a:t> </a:t>
            </a:r>
            <a:r>
              <a:rPr lang="en-US" dirty="0" smtClean="0">
                <a:effectLst/>
              </a:rPr>
              <a:t>...</a:t>
            </a:r>
            <a:r>
              <a:rPr lang="en-US" dirty="0" smtClean="0"/>
              <a:t> </a:t>
            </a:r>
            <a:r>
              <a:rPr lang="en-US" dirty="0" smtClean="0">
                <a:effectLst/>
              </a:rPr>
              <a:t>]</a:t>
            </a:r>
            <a:r>
              <a:rPr lang="en-US" dirty="0" smtClean="0"/>
              <a:t> </a:t>
            </a:r>
            <a:r>
              <a:rPr lang="en-US" dirty="0" smtClean="0">
                <a:effectLst/>
              </a:rPr>
              <a:t>}</a:t>
            </a:r>
            <a:r>
              <a:rPr lang="en-US" dirty="0" smtClean="0"/>
              <a:t>  </a:t>
            </a:r>
            <a:endParaRPr lang="en-US" dirty="0"/>
          </a:p>
        </p:txBody>
      </p:sp>
    </p:spTree>
    <p:extLst>
      <p:ext uri="{BB962C8B-B14F-4D97-AF65-F5344CB8AC3E}">
        <p14:creationId xmlns:p14="http://schemas.microsoft.com/office/powerpoint/2010/main" val="39175684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609600"/>
            <a:ext cx="8229600" cy="1143000"/>
          </a:xfrm>
        </p:spPr>
        <p:txBody>
          <a:bodyPr>
            <a:normAutofit/>
          </a:bodyPr>
          <a:lstStyle/>
          <a:p>
            <a:r>
              <a:rPr lang="en-US" dirty="0" smtClean="0">
                <a:solidFill>
                  <a:srgbClr val="00B050"/>
                </a:solidFill>
              </a:rPr>
              <a:t>Lets Try It!</a:t>
            </a:r>
            <a:endParaRPr lang="en-US" dirty="0">
              <a:solidFill>
                <a:srgbClr val="00B050"/>
              </a:solidFill>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57400" y="2286000"/>
            <a:ext cx="4842933" cy="2724150"/>
          </a:xfrm>
          <a:prstGeom prst="rect">
            <a:avLst/>
          </a:prstGeom>
        </p:spPr>
      </p:pic>
    </p:spTree>
    <p:extLst>
      <p:ext uri="{BB962C8B-B14F-4D97-AF65-F5344CB8AC3E}">
        <p14:creationId xmlns:p14="http://schemas.microsoft.com/office/powerpoint/2010/main" val="19499741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62200"/>
            <a:ext cx="8229600" cy="1143000"/>
          </a:xfrm>
        </p:spPr>
        <p:txBody>
          <a:bodyPr>
            <a:normAutofit fontScale="90000"/>
          </a:bodyPr>
          <a:lstStyle/>
          <a:p>
            <a:r>
              <a:rPr lang="en-US" dirty="0" smtClean="0">
                <a:solidFill>
                  <a:srgbClr val="00B050"/>
                </a:solidFill>
              </a:rPr>
              <a:t>Now that we have created users</a:t>
            </a:r>
            <a:br>
              <a:rPr lang="en-US" dirty="0" smtClean="0">
                <a:solidFill>
                  <a:srgbClr val="00B050"/>
                </a:solidFill>
              </a:rPr>
            </a:br>
            <a:r>
              <a:rPr lang="en-US" dirty="0" smtClean="0">
                <a:solidFill>
                  <a:srgbClr val="00B050"/>
                </a:solidFill>
              </a:rPr>
              <a:t>Lets check our access.</a:t>
            </a:r>
            <a:endParaRPr lang="en-US" dirty="0">
              <a:solidFill>
                <a:srgbClr val="00B050"/>
              </a:solidFill>
            </a:endParaRPr>
          </a:p>
        </p:txBody>
      </p:sp>
    </p:spTree>
    <p:extLst>
      <p:ext uri="{BB962C8B-B14F-4D97-AF65-F5344CB8AC3E}">
        <p14:creationId xmlns:p14="http://schemas.microsoft.com/office/powerpoint/2010/main" val="32193036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
            <a:ext cx="8229600" cy="838200"/>
          </a:xfrm>
        </p:spPr>
        <p:txBody>
          <a:bodyPr>
            <a:normAutofit/>
          </a:bodyPr>
          <a:lstStyle/>
          <a:p>
            <a:r>
              <a:rPr lang="en-US" dirty="0" smtClean="0">
                <a:solidFill>
                  <a:srgbClr val="00B050"/>
                </a:solidFill>
              </a:rPr>
              <a:t>What went wrong?</a:t>
            </a:r>
            <a:endParaRPr lang="en-US" dirty="0">
              <a:solidFill>
                <a:srgbClr val="00B050"/>
              </a:solidFill>
            </a:endParaRPr>
          </a:p>
        </p:txBody>
      </p:sp>
    </p:spTree>
    <p:extLst>
      <p:ext uri="{BB962C8B-B14F-4D97-AF65-F5344CB8AC3E}">
        <p14:creationId xmlns:p14="http://schemas.microsoft.com/office/powerpoint/2010/main" val="16045534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
            <a:ext cx="8229600" cy="838200"/>
          </a:xfrm>
        </p:spPr>
        <p:txBody>
          <a:bodyPr>
            <a:normAutofit/>
          </a:bodyPr>
          <a:lstStyle/>
          <a:p>
            <a:r>
              <a:rPr lang="en-US" dirty="0" smtClean="0">
                <a:solidFill>
                  <a:srgbClr val="00B050"/>
                </a:solidFill>
              </a:rPr>
              <a:t>What went wrong?</a:t>
            </a:r>
            <a:endParaRPr lang="en-US" dirty="0">
              <a:solidFill>
                <a:srgbClr val="00B050"/>
              </a:solidFill>
            </a:endParaRPr>
          </a:p>
        </p:txBody>
      </p:sp>
      <p:sp>
        <p:nvSpPr>
          <p:cNvPr id="3" name="TextBox 2"/>
          <p:cNvSpPr txBox="1"/>
          <p:nvPr/>
        </p:nvSpPr>
        <p:spPr>
          <a:xfrm>
            <a:off x="685800" y="1676400"/>
            <a:ext cx="8001000" cy="954107"/>
          </a:xfrm>
          <a:prstGeom prst="rect">
            <a:avLst/>
          </a:prstGeom>
          <a:noFill/>
        </p:spPr>
        <p:txBody>
          <a:bodyPr wrap="square" rtlCol="0">
            <a:spAutoFit/>
          </a:bodyPr>
          <a:lstStyle/>
          <a:p>
            <a:pPr marL="514350" indent="-514350">
              <a:buAutoNum type="arabicPeriod"/>
            </a:pPr>
            <a:r>
              <a:rPr lang="en-US" sz="2800" b="1" dirty="0" smtClean="0"/>
              <a:t>We </a:t>
            </a:r>
            <a:r>
              <a:rPr lang="en-US" sz="2800" b="1" dirty="0" smtClean="0"/>
              <a:t>didn’t turn on Authentication.  </a:t>
            </a:r>
            <a:endParaRPr lang="en-US" sz="2800" b="1" dirty="0" smtClean="0"/>
          </a:p>
          <a:p>
            <a:r>
              <a:rPr lang="en-US" sz="2800" b="1" dirty="0"/>
              <a:t>	</a:t>
            </a:r>
            <a:r>
              <a:rPr lang="en-US" sz="2800" b="1" dirty="0" smtClean="0"/>
              <a:t>(</a:t>
            </a:r>
            <a:r>
              <a:rPr lang="en-US" sz="2800" b="1" dirty="0" smtClean="0"/>
              <a:t>Access Control)</a:t>
            </a:r>
            <a:endParaRPr lang="en-US" sz="2800" b="1" dirty="0"/>
          </a:p>
        </p:txBody>
      </p:sp>
      <p:sp>
        <p:nvSpPr>
          <p:cNvPr id="4" name="TextBox 3"/>
          <p:cNvSpPr txBox="1"/>
          <p:nvPr/>
        </p:nvSpPr>
        <p:spPr>
          <a:xfrm>
            <a:off x="685800" y="3048000"/>
            <a:ext cx="8305800" cy="954107"/>
          </a:xfrm>
          <a:prstGeom prst="rect">
            <a:avLst/>
          </a:prstGeom>
          <a:noFill/>
        </p:spPr>
        <p:txBody>
          <a:bodyPr wrap="square" rtlCol="0">
            <a:spAutoFit/>
          </a:bodyPr>
          <a:lstStyle/>
          <a:p>
            <a:r>
              <a:rPr lang="en-US" sz="2800" b="1" dirty="0" smtClean="0"/>
              <a:t>2. We didn’t add the roles and users to Every </a:t>
            </a:r>
            <a:r>
              <a:rPr lang="en-US" sz="2800" b="1" dirty="0" smtClean="0"/>
              <a:t>shard (replica set).</a:t>
            </a:r>
            <a:endParaRPr lang="en-US" sz="2800" b="1" dirty="0"/>
          </a:p>
        </p:txBody>
      </p:sp>
      <p:sp>
        <p:nvSpPr>
          <p:cNvPr id="5" name="TextBox 4"/>
          <p:cNvSpPr txBox="1"/>
          <p:nvPr/>
        </p:nvSpPr>
        <p:spPr>
          <a:xfrm>
            <a:off x="0" y="5257800"/>
            <a:ext cx="9144000" cy="769441"/>
          </a:xfrm>
          <a:prstGeom prst="rect">
            <a:avLst/>
          </a:prstGeom>
          <a:noFill/>
        </p:spPr>
        <p:txBody>
          <a:bodyPr wrap="square" rtlCol="0">
            <a:spAutoFit/>
          </a:bodyPr>
          <a:lstStyle/>
          <a:p>
            <a:pPr algn="ctr"/>
            <a:r>
              <a:rPr lang="en-US" sz="4400" dirty="0" smtClean="0"/>
              <a:t>Lets </a:t>
            </a:r>
            <a:r>
              <a:rPr lang="en-US" sz="4400" dirty="0"/>
              <a:t>f</a:t>
            </a:r>
            <a:r>
              <a:rPr lang="en-US" sz="4400" dirty="0" smtClean="0"/>
              <a:t>ix that!</a:t>
            </a:r>
            <a:endParaRPr lang="en-US" sz="4400" dirty="0"/>
          </a:p>
        </p:txBody>
      </p:sp>
    </p:spTree>
    <p:extLst>
      <p:ext uri="{BB962C8B-B14F-4D97-AF65-F5344CB8AC3E}">
        <p14:creationId xmlns:p14="http://schemas.microsoft.com/office/powerpoint/2010/main" val="9028782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050"/>
                </a:solidFill>
              </a:rPr>
              <a:t>Create Good Passwords</a:t>
            </a:r>
            <a:endParaRPr lang="en-US" dirty="0">
              <a:solidFill>
                <a:srgbClr val="00B050"/>
              </a:solidFill>
            </a:endParaRPr>
          </a:p>
        </p:txBody>
      </p:sp>
      <p:pic>
        <p:nvPicPr>
          <p:cNvPr id="3" name="Spaceballs 12345.mp4">
            <a:hlinkClick r:id="" action="ppaction://media"/>
          </p:cNvPr>
          <p:cNvPicPr>
            <a:picLocks noChangeAspect="1"/>
          </p:cNvPicPr>
          <p:nvPr>
            <a:videoFile r:link="rId1"/>
            <p:extLst>
              <p:ext uri="{DAA4B4D4-6D71-4841-9C94-3DE7FCFB9230}">
                <p14:media xmlns:p14="http://schemas.microsoft.com/office/powerpoint/2010/main" r:embed="rId2">
                  <p14:trim st="3320"/>
                </p14:media>
              </p:ext>
            </p:extLst>
          </p:nvPr>
        </p:nvPicPr>
        <p:blipFill>
          <a:blip r:embed="rId4"/>
          <a:stretch>
            <a:fillRect/>
          </a:stretch>
        </p:blipFill>
        <p:spPr>
          <a:xfrm>
            <a:off x="152400" y="1447799"/>
            <a:ext cx="8873070" cy="4876801"/>
          </a:xfrm>
          <a:prstGeom prst="rect">
            <a:avLst/>
          </a:prstGeom>
        </p:spPr>
      </p:pic>
    </p:spTree>
    <p:extLst>
      <p:ext uri="{BB962C8B-B14F-4D97-AF65-F5344CB8AC3E}">
        <p14:creationId xmlns:p14="http://schemas.microsoft.com/office/powerpoint/2010/main" val="383141258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0"/>
            <a:ext cx="8229600" cy="1143000"/>
          </a:xfrm>
        </p:spPr>
        <p:txBody>
          <a:bodyPr>
            <a:normAutofit/>
          </a:bodyPr>
          <a:lstStyle/>
          <a:p>
            <a:r>
              <a:rPr lang="en-US" dirty="0" smtClean="0">
                <a:solidFill>
                  <a:srgbClr val="00B050"/>
                </a:solidFill>
              </a:rPr>
              <a:t>Authentication</a:t>
            </a:r>
            <a:endParaRPr lang="en-US" dirty="0">
              <a:solidFill>
                <a:srgbClr val="00B050"/>
              </a:solidFill>
            </a:endParaRPr>
          </a:p>
        </p:txBody>
      </p:sp>
    </p:spTree>
    <p:extLst>
      <p:ext uri="{BB962C8B-B14F-4D97-AF65-F5344CB8AC3E}">
        <p14:creationId xmlns:p14="http://schemas.microsoft.com/office/powerpoint/2010/main" val="23034341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00B050"/>
                </a:solidFill>
              </a:rPr>
              <a:t>What do all these companies have in common?</a:t>
            </a:r>
            <a:endParaRPr lang="en-US" dirty="0">
              <a:solidFill>
                <a:srgbClr val="00B050"/>
              </a:solidFill>
            </a:endParaRPr>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43000" y="3657600"/>
            <a:ext cx="2895600" cy="1958914"/>
          </a:xfrm>
        </p:spPr>
      </p:pic>
      <p:pic>
        <p:nvPicPr>
          <p:cNvPr id="6"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019800" y="1524000"/>
            <a:ext cx="2895600" cy="2199791"/>
          </a:xfr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 y="1600200"/>
            <a:ext cx="2819400" cy="1835743"/>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19600" y="4572000"/>
            <a:ext cx="3439881" cy="1933575"/>
          </a:xfrm>
          <a:prstGeom prst="rect">
            <a:avLst/>
          </a:prstGeom>
        </p:spPr>
      </p:pic>
    </p:spTree>
    <p:extLst>
      <p:ext uri="{BB962C8B-B14F-4D97-AF65-F5344CB8AC3E}">
        <p14:creationId xmlns:p14="http://schemas.microsoft.com/office/powerpoint/2010/main" val="35398180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153629" y="3962400"/>
            <a:ext cx="1524000" cy="14478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rPr>
              <a:t>MongoD</a:t>
            </a:r>
          </a:p>
          <a:p>
            <a:pPr algn="ctr"/>
            <a:r>
              <a:rPr lang="en-US" sz="1600" dirty="0" smtClean="0">
                <a:solidFill>
                  <a:schemeClr val="bg1"/>
                </a:solidFill>
              </a:rPr>
              <a:t>Secondary</a:t>
            </a:r>
            <a:endParaRPr lang="en-US" sz="1600" dirty="0">
              <a:solidFill>
                <a:schemeClr val="bg1"/>
              </a:solidFill>
            </a:endParaRPr>
          </a:p>
        </p:txBody>
      </p:sp>
      <p:sp>
        <p:nvSpPr>
          <p:cNvPr id="3" name="Oval 2"/>
          <p:cNvSpPr/>
          <p:nvPr/>
        </p:nvSpPr>
        <p:spPr>
          <a:xfrm>
            <a:off x="2895600" y="3962400"/>
            <a:ext cx="1524000" cy="14478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rPr>
              <a:t>MongoD</a:t>
            </a:r>
          </a:p>
          <a:p>
            <a:pPr algn="ctr"/>
            <a:r>
              <a:rPr lang="en-US" sz="1600" dirty="0">
                <a:solidFill>
                  <a:schemeClr val="bg1"/>
                </a:solidFill>
              </a:rPr>
              <a:t>Secondary</a:t>
            </a:r>
          </a:p>
        </p:txBody>
      </p:sp>
      <p:sp>
        <p:nvSpPr>
          <p:cNvPr id="4" name="Oval 3"/>
          <p:cNvSpPr/>
          <p:nvPr/>
        </p:nvSpPr>
        <p:spPr>
          <a:xfrm>
            <a:off x="1371600" y="1676400"/>
            <a:ext cx="1524000" cy="14478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rPr>
              <a:t>MongoD</a:t>
            </a:r>
          </a:p>
          <a:p>
            <a:pPr algn="ctr"/>
            <a:r>
              <a:rPr lang="en-US" dirty="0" smtClean="0">
                <a:solidFill>
                  <a:schemeClr val="bg1"/>
                </a:solidFill>
              </a:rPr>
              <a:t>Primary</a:t>
            </a:r>
            <a:endParaRPr lang="en-US" dirty="0">
              <a:solidFill>
                <a:schemeClr val="bg1"/>
              </a:solidFill>
            </a:endParaRPr>
          </a:p>
        </p:txBody>
      </p:sp>
      <p:sp>
        <p:nvSpPr>
          <p:cNvPr id="5" name="Oval 4"/>
          <p:cNvSpPr/>
          <p:nvPr/>
        </p:nvSpPr>
        <p:spPr>
          <a:xfrm>
            <a:off x="6000135" y="1661651"/>
            <a:ext cx="1524000" cy="14478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rPr>
              <a:t>MongoD</a:t>
            </a:r>
          </a:p>
          <a:p>
            <a:pPr algn="ctr"/>
            <a:r>
              <a:rPr lang="en-US" dirty="0" smtClean="0">
                <a:solidFill>
                  <a:schemeClr val="bg1"/>
                </a:solidFill>
              </a:rPr>
              <a:t>Primary</a:t>
            </a:r>
            <a:endParaRPr lang="en-US" dirty="0">
              <a:solidFill>
                <a:schemeClr val="bg1"/>
              </a:solidFill>
            </a:endParaRPr>
          </a:p>
        </p:txBody>
      </p:sp>
      <p:sp>
        <p:nvSpPr>
          <p:cNvPr id="6" name="Oval 5"/>
          <p:cNvSpPr/>
          <p:nvPr/>
        </p:nvSpPr>
        <p:spPr>
          <a:xfrm>
            <a:off x="4746523" y="3962400"/>
            <a:ext cx="1524000" cy="14478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rPr>
              <a:t>MongoD</a:t>
            </a:r>
          </a:p>
          <a:p>
            <a:pPr algn="ctr"/>
            <a:r>
              <a:rPr lang="en-US" sz="1600" dirty="0" smtClean="0">
                <a:solidFill>
                  <a:schemeClr val="bg1"/>
                </a:solidFill>
              </a:rPr>
              <a:t>Secondary</a:t>
            </a:r>
            <a:endParaRPr lang="en-US" sz="1600" dirty="0">
              <a:solidFill>
                <a:schemeClr val="bg1"/>
              </a:solidFill>
            </a:endParaRPr>
          </a:p>
        </p:txBody>
      </p:sp>
      <p:cxnSp>
        <p:nvCxnSpPr>
          <p:cNvPr id="8" name="Straight Connector 7"/>
          <p:cNvCxnSpPr/>
          <p:nvPr/>
        </p:nvCxnSpPr>
        <p:spPr>
          <a:xfrm>
            <a:off x="4572000" y="1295400"/>
            <a:ext cx="0" cy="50292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7543800" y="3962400"/>
            <a:ext cx="1524000" cy="14478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rPr>
              <a:t>MongoD</a:t>
            </a:r>
          </a:p>
          <a:p>
            <a:pPr algn="ctr"/>
            <a:r>
              <a:rPr lang="en-US" sz="1600" dirty="0" smtClean="0">
                <a:solidFill>
                  <a:schemeClr val="bg1"/>
                </a:solidFill>
              </a:rPr>
              <a:t>Secondary</a:t>
            </a:r>
            <a:endParaRPr lang="en-US" sz="1600" dirty="0">
              <a:solidFill>
                <a:schemeClr val="bg1"/>
              </a:solidFill>
            </a:endParaRPr>
          </a:p>
        </p:txBody>
      </p:sp>
      <p:sp>
        <p:nvSpPr>
          <p:cNvPr id="11" name="TextBox 10"/>
          <p:cNvSpPr txBox="1"/>
          <p:nvPr/>
        </p:nvSpPr>
        <p:spPr>
          <a:xfrm>
            <a:off x="915629" y="76200"/>
            <a:ext cx="6934200" cy="707886"/>
          </a:xfrm>
          <a:prstGeom prst="rect">
            <a:avLst/>
          </a:prstGeom>
          <a:noFill/>
        </p:spPr>
        <p:txBody>
          <a:bodyPr wrap="square" rtlCol="0">
            <a:spAutoFit/>
          </a:bodyPr>
          <a:lstStyle/>
          <a:p>
            <a:r>
              <a:rPr lang="en-US" sz="4000" dirty="0" smtClean="0">
                <a:solidFill>
                  <a:srgbClr val="00B050"/>
                </a:solidFill>
              </a:rPr>
              <a:t>Internal Authentication Options</a:t>
            </a:r>
            <a:endParaRPr lang="en-US" sz="4000" dirty="0">
              <a:solidFill>
                <a:srgbClr val="00B050"/>
              </a:solidFill>
            </a:endParaRPr>
          </a:p>
        </p:txBody>
      </p:sp>
      <p:cxnSp>
        <p:nvCxnSpPr>
          <p:cNvPr id="13" name="Straight Arrow Connector 12"/>
          <p:cNvCxnSpPr>
            <a:stCxn id="4" idx="3"/>
          </p:cNvCxnSpPr>
          <p:nvPr/>
        </p:nvCxnSpPr>
        <p:spPr>
          <a:xfrm flipH="1">
            <a:off x="838201" y="2912175"/>
            <a:ext cx="756584" cy="1069888"/>
          </a:xfrm>
          <a:prstGeom prst="straightConnector1">
            <a:avLst/>
          </a:prstGeom>
          <a:ln w="38100">
            <a:solidFill>
              <a:schemeClr val="accent1">
                <a:lumMod val="50000"/>
              </a:schemeClr>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4" idx="5"/>
          </p:cNvCxnSpPr>
          <p:nvPr/>
        </p:nvCxnSpPr>
        <p:spPr>
          <a:xfrm>
            <a:off x="2672415" y="2912175"/>
            <a:ext cx="680385" cy="1096928"/>
          </a:xfrm>
          <a:prstGeom prst="straightConnector1">
            <a:avLst/>
          </a:prstGeom>
          <a:ln w="38100">
            <a:solidFill>
              <a:schemeClr val="accent1">
                <a:lumMod val="50000"/>
              </a:schemeClr>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3" idx="2"/>
            <a:endCxn id="2" idx="6"/>
          </p:cNvCxnSpPr>
          <p:nvPr/>
        </p:nvCxnSpPr>
        <p:spPr>
          <a:xfrm flipH="1">
            <a:off x="1677629" y="4686300"/>
            <a:ext cx="1217971" cy="0"/>
          </a:xfrm>
          <a:prstGeom prst="straightConnector1">
            <a:avLst/>
          </a:prstGeom>
          <a:ln w="38100">
            <a:solidFill>
              <a:schemeClr val="accent1">
                <a:lumMod val="50000"/>
              </a:schemeClr>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5" idx="3"/>
            <a:endCxn id="6" idx="0"/>
          </p:cNvCxnSpPr>
          <p:nvPr/>
        </p:nvCxnSpPr>
        <p:spPr>
          <a:xfrm flipH="1">
            <a:off x="5508523" y="2897426"/>
            <a:ext cx="714797" cy="1064974"/>
          </a:xfrm>
          <a:prstGeom prst="straightConnector1">
            <a:avLst/>
          </a:prstGeom>
          <a:ln w="38100">
            <a:solidFill>
              <a:schemeClr val="accent1">
                <a:lumMod val="50000"/>
              </a:schemeClr>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5" idx="5"/>
          </p:cNvCxnSpPr>
          <p:nvPr/>
        </p:nvCxnSpPr>
        <p:spPr>
          <a:xfrm>
            <a:off x="7300950" y="2897426"/>
            <a:ext cx="700050" cy="1111677"/>
          </a:xfrm>
          <a:prstGeom prst="straightConnector1">
            <a:avLst/>
          </a:prstGeom>
          <a:ln w="38100">
            <a:solidFill>
              <a:schemeClr val="accent1">
                <a:lumMod val="50000"/>
              </a:schemeClr>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10" idx="2"/>
            <a:endCxn id="6" idx="6"/>
          </p:cNvCxnSpPr>
          <p:nvPr/>
        </p:nvCxnSpPr>
        <p:spPr>
          <a:xfrm flipH="1">
            <a:off x="6270523" y="4686300"/>
            <a:ext cx="1273277" cy="0"/>
          </a:xfrm>
          <a:prstGeom prst="straightConnector1">
            <a:avLst/>
          </a:prstGeom>
          <a:ln w="38100">
            <a:solidFill>
              <a:schemeClr val="accent1">
                <a:lumMod val="50000"/>
              </a:schemeClr>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153629" y="3116435"/>
            <a:ext cx="1166741" cy="461665"/>
          </a:xfrm>
          <a:prstGeom prst="rect">
            <a:avLst/>
          </a:prstGeom>
          <a:noFill/>
        </p:spPr>
        <p:txBody>
          <a:bodyPr wrap="square" rtlCol="0">
            <a:spAutoFit/>
          </a:bodyPr>
          <a:lstStyle/>
          <a:p>
            <a:r>
              <a:rPr lang="en-US" sz="1200" dirty="0" smtClean="0">
                <a:solidFill>
                  <a:srgbClr val="FF0000"/>
                </a:solidFill>
              </a:rPr>
              <a:t>Key Challenge</a:t>
            </a:r>
          </a:p>
          <a:p>
            <a:r>
              <a:rPr lang="en-US" sz="1200" dirty="0" smtClean="0">
                <a:solidFill>
                  <a:srgbClr val="FF0000"/>
                </a:solidFill>
              </a:rPr>
              <a:t>/ Response</a:t>
            </a:r>
            <a:endParaRPr lang="en-US" sz="1200" dirty="0">
              <a:solidFill>
                <a:srgbClr val="FF0000"/>
              </a:solidFill>
            </a:endParaRPr>
          </a:p>
        </p:txBody>
      </p:sp>
      <p:sp>
        <p:nvSpPr>
          <p:cNvPr id="54" name="TextBox 53"/>
          <p:cNvSpPr txBox="1"/>
          <p:nvPr/>
        </p:nvSpPr>
        <p:spPr>
          <a:xfrm>
            <a:off x="3200400" y="3124200"/>
            <a:ext cx="1166741" cy="461665"/>
          </a:xfrm>
          <a:prstGeom prst="rect">
            <a:avLst/>
          </a:prstGeom>
          <a:noFill/>
        </p:spPr>
        <p:txBody>
          <a:bodyPr wrap="square" rtlCol="0">
            <a:spAutoFit/>
          </a:bodyPr>
          <a:lstStyle/>
          <a:p>
            <a:r>
              <a:rPr lang="en-US" sz="1200" dirty="0" smtClean="0">
                <a:solidFill>
                  <a:srgbClr val="FF0000"/>
                </a:solidFill>
              </a:rPr>
              <a:t>Key Challenge</a:t>
            </a:r>
          </a:p>
          <a:p>
            <a:r>
              <a:rPr lang="en-US" sz="1200" dirty="0" smtClean="0">
                <a:solidFill>
                  <a:srgbClr val="FF0000"/>
                </a:solidFill>
              </a:rPr>
              <a:t>/ Response</a:t>
            </a:r>
            <a:endParaRPr lang="en-US" sz="1200" dirty="0">
              <a:solidFill>
                <a:srgbClr val="FF0000"/>
              </a:solidFill>
            </a:endParaRPr>
          </a:p>
        </p:txBody>
      </p:sp>
      <p:sp>
        <p:nvSpPr>
          <p:cNvPr id="55" name="TextBox 54"/>
          <p:cNvSpPr txBox="1"/>
          <p:nvPr/>
        </p:nvSpPr>
        <p:spPr>
          <a:xfrm>
            <a:off x="1855699" y="4876800"/>
            <a:ext cx="1039902" cy="646331"/>
          </a:xfrm>
          <a:prstGeom prst="rect">
            <a:avLst/>
          </a:prstGeom>
          <a:noFill/>
        </p:spPr>
        <p:txBody>
          <a:bodyPr wrap="square" rtlCol="0">
            <a:spAutoFit/>
          </a:bodyPr>
          <a:lstStyle/>
          <a:p>
            <a:r>
              <a:rPr lang="en-US" sz="1200" dirty="0" smtClean="0">
                <a:solidFill>
                  <a:srgbClr val="FF0000"/>
                </a:solidFill>
              </a:rPr>
              <a:t>Key Challenge</a:t>
            </a:r>
          </a:p>
          <a:p>
            <a:r>
              <a:rPr lang="en-US" sz="1200" dirty="0" smtClean="0">
                <a:solidFill>
                  <a:srgbClr val="FF0000"/>
                </a:solidFill>
              </a:rPr>
              <a:t>/ Response</a:t>
            </a:r>
            <a:endParaRPr lang="en-US" sz="1200" dirty="0">
              <a:solidFill>
                <a:srgbClr val="FF0000"/>
              </a:solidFill>
            </a:endParaRPr>
          </a:p>
        </p:txBody>
      </p:sp>
      <p:pic>
        <p:nvPicPr>
          <p:cNvPr id="61" name="Picture 6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51012" y="3055496"/>
            <a:ext cx="499973" cy="499973"/>
          </a:xfrm>
          <a:prstGeom prst="rect">
            <a:avLst/>
          </a:prstGeom>
        </p:spPr>
      </p:pic>
      <p:pic>
        <p:nvPicPr>
          <p:cNvPr id="62" name="Picture 6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54716" y="4095645"/>
            <a:ext cx="499973" cy="499973"/>
          </a:xfrm>
          <a:prstGeom prst="rect">
            <a:avLst/>
          </a:prstGeom>
        </p:spPr>
      </p:pic>
      <p:pic>
        <p:nvPicPr>
          <p:cNvPr id="63" name="Picture 6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55379" y="2990478"/>
            <a:ext cx="499973" cy="499973"/>
          </a:xfrm>
          <a:prstGeom prst="rect">
            <a:avLst/>
          </a:prstGeom>
        </p:spPr>
      </p:pic>
      <p:sp>
        <p:nvSpPr>
          <p:cNvPr id="64" name="TextBox 63"/>
          <p:cNvSpPr txBox="1"/>
          <p:nvPr/>
        </p:nvSpPr>
        <p:spPr>
          <a:xfrm>
            <a:off x="1143000" y="1447800"/>
            <a:ext cx="2057401" cy="1792664"/>
          </a:xfrm>
          <a:prstGeom prst="rect">
            <a:avLst/>
          </a:prstGeom>
          <a:noFill/>
          <a:ln w="12700">
            <a:solidFill>
              <a:schemeClr val="accent1">
                <a:lumMod val="50000"/>
              </a:schemeClr>
            </a:solidFill>
          </a:ln>
        </p:spPr>
        <p:txBody>
          <a:bodyPr wrap="square" rtlCol="0">
            <a:spAutoFit/>
          </a:bodyPr>
          <a:lstStyle/>
          <a:p>
            <a:endParaRPr lang="en-US" dirty="0"/>
          </a:p>
        </p:txBody>
      </p:sp>
      <p:sp>
        <p:nvSpPr>
          <p:cNvPr id="65" name="TextBox 64"/>
          <p:cNvSpPr txBox="1"/>
          <p:nvPr/>
        </p:nvSpPr>
        <p:spPr>
          <a:xfrm>
            <a:off x="65139" y="3789968"/>
            <a:ext cx="1790560" cy="1925032"/>
          </a:xfrm>
          <a:prstGeom prst="rect">
            <a:avLst/>
          </a:prstGeom>
          <a:noFill/>
          <a:ln w="12700">
            <a:solidFill>
              <a:schemeClr val="accent1">
                <a:lumMod val="50000"/>
              </a:schemeClr>
            </a:solidFill>
          </a:ln>
        </p:spPr>
        <p:txBody>
          <a:bodyPr wrap="square" rtlCol="0">
            <a:spAutoFit/>
          </a:bodyPr>
          <a:lstStyle/>
          <a:p>
            <a:endParaRPr lang="en-US" dirty="0"/>
          </a:p>
        </p:txBody>
      </p:sp>
      <p:sp>
        <p:nvSpPr>
          <p:cNvPr id="66" name="TextBox 65"/>
          <p:cNvSpPr txBox="1"/>
          <p:nvPr/>
        </p:nvSpPr>
        <p:spPr>
          <a:xfrm>
            <a:off x="2758757" y="3962400"/>
            <a:ext cx="1737044" cy="1752600"/>
          </a:xfrm>
          <a:prstGeom prst="rect">
            <a:avLst/>
          </a:prstGeom>
          <a:noFill/>
          <a:ln w="12700">
            <a:solidFill>
              <a:schemeClr val="accent1">
                <a:lumMod val="50000"/>
              </a:schemeClr>
            </a:solidFill>
          </a:ln>
        </p:spPr>
        <p:txBody>
          <a:bodyPr wrap="square" rtlCol="0">
            <a:spAutoFit/>
          </a:bodyPr>
          <a:lstStyle/>
          <a:p>
            <a:endParaRPr lang="en-US" dirty="0"/>
          </a:p>
        </p:txBody>
      </p:sp>
      <p:sp>
        <p:nvSpPr>
          <p:cNvPr id="67" name="TextBox 66"/>
          <p:cNvSpPr txBox="1"/>
          <p:nvPr/>
        </p:nvSpPr>
        <p:spPr>
          <a:xfrm>
            <a:off x="4648200" y="3789968"/>
            <a:ext cx="1698523" cy="1743135"/>
          </a:xfrm>
          <a:prstGeom prst="rect">
            <a:avLst/>
          </a:prstGeom>
          <a:noFill/>
          <a:ln w="12700">
            <a:solidFill>
              <a:schemeClr val="accent1">
                <a:lumMod val="50000"/>
              </a:schemeClr>
            </a:solidFill>
          </a:ln>
        </p:spPr>
        <p:txBody>
          <a:bodyPr wrap="square" rtlCol="0">
            <a:spAutoFit/>
          </a:bodyPr>
          <a:lstStyle/>
          <a:p>
            <a:endParaRPr lang="en-US" dirty="0"/>
          </a:p>
        </p:txBody>
      </p:sp>
      <p:sp>
        <p:nvSpPr>
          <p:cNvPr id="68" name="TextBox 67"/>
          <p:cNvSpPr txBox="1"/>
          <p:nvPr/>
        </p:nvSpPr>
        <p:spPr>
          <a:xfrm>
            <a:off x="7369154" y="3691278"/>
            <a:ext cx="1763662" cy="1792664"/>
          </a:xfrm>
          <a:prstGeom prst="rect">
            <a:avLst/>
          </a:prstGeom>
          <a:noFill/>
          <a:ln w="12700">
            <a:solidFill>
              <a:schemeClr val="accent1">
                <a:lumMod val="50000"/>
              </a:schemeClr>
            </a:solidFill>
          </a:ln>
        </p:spPr>
        <p:txBody>
          <a:bodyPr wrap="square" rtlCol="0">
            <a:spAutoFit/>
          </a:bodyPr>
          <a:lstStyle/>
          <a:p>
            <a:endParaRPr lang="en-US" dirty="0"/>
          </a:p>
        </p:txBody>
      </p:sp>
      <p:sp>
        <p:nvSpPr>
          <p:cNvPr id="69" name="TextBox 68"/>
          <p:cNvSpPr txBox="1"/>
          <p:nvPr/>
        </p:nvSpPr>
        <p:spPr>
          <a:xfrm>
            <a:off x="5865921" y="1413387"/>
            <a:ext cx="1885091" cy="1710813"/>
          </a:xfrm>
          <a:prstGeom prst="rect">
            <a:avLst/>
          </a:prstGeom>
          <a:noFill/>
          <a:ln w="12700">
            <a:solidFill>
              <a:schemeClr val="accent1">
                <a:lumMod val="50000"/>
              </a:schemeClr>
            </a:solidFill>
          </a:ln>
        </p:spPr>
        <p:txBody>
          <a:bodyPr wrap="square" rtlCol="0">
            <a:spAutoFit/>
          </a:bodyPr>
          <a:lstStyle/>
          <a:p>
            <a:endParaRPr lang="en-US" dirty="0"/>
          </a:p>
        </p:txBody>
      </p:sp>
      <p:pic>
        <p:nvPicPr>
          <p:cNvPr id="75" name="Picture 7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624" y="5360715"/>
            <a:ext cx="324832" cy="324832"/>
          </a:xfrm>
          <a:prstGeom prst="rect">
            <a:avLst/>
          </a:prstGeom>
        </p:spPr>
      </p:pic>
      <p:pic>
        <p:nvPicPr>
          <p:cNvPr id="76" name="Picture 7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7954" y="1499235"/>
            <a:ext cx="324832" cy="324832"/>
          </a:xfrm>
          <a:prstGeom prst="rect">
            <a:avLst/>
          </a:prstGeom>
        </p:spPr>
      </p:pic>
      <p:pic>
        <p:nvPicPr>
          <p:cNvPr id="77" name="Picture 7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02536" y="5321526"/>
            <a:ext cx="324832" cy="324832"/>
          </a:xfrm>
          <a:prstGeom prst="rect">
            <a:avLst/>
          </a:prstGeom>
        </p:spPr>
      </p:pic>
      <p:sp>
        <p:nvSpPr>
          <p:cNvPr id="82" name="TextBox 81"/>
          <p:cNvSpPr txBox="1"/>
          <p:nvPr/>
        </p:nvSpPr>
        <p:spPr>
          <a:xfrm>
            <a:off x="1371600" y="1478168"/>
            <a:ext cx="579419" cy="261610"/>
          </a:xfrm>
          <a:prstGeom prst="rect">
            <a:avLst/>
          </a:prstGeom>
          <a:noFill/>
        </p:spPr>
        <p:txBody>
          <a:bodyPr wrap="square" rtlCol="0">
            <a:spAutoFit/>
          </a:bodyPr>
          <a:lstStyle/>
          <a:p>
            <a:r>
              <a:rPr lang="en-US" sz="1100" dirty="0" smtClean="0"/>
              <a:t>Keyfile</a:t>
            </a:r>
            <a:endParaRPr lang="en-US" sz="1100" dirty="0"/>
          </a:p>
        </p:txBody>
      </p:sp>
      <p:sp>
        <p:nvSpPr>
          <p:cNvPr id="83" name="TextBox 82"/>
          <p:cNvSpPr txBox="1"/>
          <p:nvPr/>
        </p:nvSpPr>
        <p:spPr>
          <a:xfrm>
            <a:off x="381000" y="5432182"/>
            <a:ext cx="579419" cy="261610"/>
          </a:xfrm>
          <a:prstGeom prst="rect">
            <a:avLst/>
          </a:prstGeom>
          <a:noFill/>
        </p:spPr>
        <p:txBody>
          <a:bodyPr wrap="square" rtlCol="0">
            <a:spAutoFit/>
          </a:bodyPr>
          <a:lstStyle/>
          <a:p>
            <a:r>
              <a:rPr lang="en-US" sz="1100" dirty="0" smtClean="0"/>
              <a:t>Keyfile</a:t>
            </a:r>
            <a:endParaRPr lang="en-US" sz="1100" dirty="0"/>
          </a:p>
        </p:txBody>
      </p:sp>
      <p:sp>
        <p:nvSpPr>
          <p:cNvPr id="84" name="TextBox 83"/>
          <p:cNvSpPr txBox="1"/>
          <p:nvPr/>
        </p:nvSpPr>
        <p:spPr>
          <a:xfrm>
            <a:off x="3078181" y="5432182"/>
            <a:ext cx="579419" cy="261610"/>
          </a:xfrm>
          <a:prstGeom prst="rect">
            <a:avLst/>
          </a:prstGeom>
          <a:noFill/>
        </p:spPr>
        <p:txBody>
          <a:bodyPr wrap="square" rtlCol="0">
            <a:spAutoFit/>
          </a:bodyPr>
          <a:lstStyle/>
          <a:p>
            <a:r>
              <a:rPr lang="en-US" sz="1100" dirty="0" smtClean="0"/>
              <a:t>Keyfile</a:t>
            </a:r>
            <a:endParaRPr lang="en-US" sz="1100" dirty="0"/>
          </a:p>
        </p:txBody>
      </p:sp>
      <p:pic>
        <p:nvPicPr>
          <p:cNvPr id="85" name="Picture 8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96954" y="3817680"/>
            <a:ext cx="238125" cy="238125"/>
          </a:xfrm>
          <a:prstGeom prst="rect">
            <a:avLst/>
          </a:prstGeom>
        </p:spPr>
      </p:pic>
      <p:pic>
        <p:nvPicPr>
          <p:cNvPr id="86" name="Picture 8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45111" y="5213810"/>
            <a:ext cx="293809" cy="293809"/>
          </a:xfrm>
          <a:prstGeom prst="rect">
            <a:avLst/>
          </a:prstGeom>
        </p:spPr>
      </p:pic>
      <p:pic>
        <p:nvPicPr>
          <p:cNvPr id="87" name="Picture 8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12887" y="1453022"/>
            <a:ext cx="238125" cy="238125"/>
          </a:xfrm>
          <a:prstGeom prst="rect">
            <a:avLst/>
          </a:prstGeom>
        </p:spPr>
      </p:pic>
      <p:pic>
        <p:nvPicPr>
          <p:cNvPr id="88" name="Picture 8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65921" y="1445969"/>
            <a:ext cx="293809" cy="293809"/>
          </a:xfrm>
          <a:prstGeom prst="rect">
            <a:avLst/>
          </a:prstGeom>
        </p:spPr>
      </p:pic>
      <p:pic>
        <p:nvPicPr>
          <p:cNvPr id="89" name="Picture 8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866139" y="3728114"/>
            <a:ext cx="238125" cy="238125"/>
          </a:xfrm>
          <a:prstGeom prst="rect">
            <a:avLst/>
          </a:prstGeom>
        </p:spPr>
      </p:pic>
      <p:pic>
        <p:nvPicPr>
          <p:cNvPr id="91" name="Picture 9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43056" y="5174621"/>
            <a:ext cx="293809" cy="293809"/>
          </a:xfrm>
          <a:prstGeom prst="rect">
            <a:avLst/>
          </a:prstGeom>
        </p:spPr>
      </p:pic>
      <p:sp>
        <p:nvSpPr>
          <p:cNvPr id="92" name="TextBox 91"/>
          <p:cNvSpPr txBox="1"/>
          <p:nvPr/>
        </p:nvSpPr>
        <p:spPr>
          <a:xfrm>
            <a:off x="1631574" y="1110734"/>
            <a:ext cx="1004049" cy="369332"/>
          </a:xfrm>
          <a:prstGeom prst="rect">
            <a:avLst/>
          </a:prstGeom>
          <a:noFill/>
        </p:spPr>
        <p:txBody>
          <a:bodyPr wrap="square" rtlCol="0">
            <a:spAutoFit/>
          </a:bodyPr>
          <a:lstStyle/>
          <a:p>
            <a:r>
              <a:rPr lang="en-US" dirty="0" smtClean="0"/>
              <a:t>Host OS</a:t>
            </a:r>
            <a:endParaRPr lang="en-US" dirty="0"/>
          </a:p>
        </p:txBody>
      </p:sp>
      <p:sp>
        <p:nvSpPr>
          <p:cNvPr id="93" name="TextBox 92"/>
          <p:cNvSpPr txBox="1"/>
          <p:nvPr/>
        </p:nvSpPr>
        <p:spPr>
          <a:xfrm>
            <a:off x="443373" y="5673257"/>
            <a:ext cx="1004049" cy="369332"/>
          </a:xfrm>
          <a:prstGeom prst="rect">
            <a:avLst/>
          </a:prstGeom>
          <a:noFill/>
        </p:spPr>
        <p:txBody>
          <a:bodyPr wrap="square" rtlCol="0">
            <a:spAutoFit/>
          </a:bodyPr>
          <a:lstStyle/>
          <a:p>
            <a:r>
              <a:rPr lang="en-US" dirty="0" smtClean="0"/>
              <a:t>Host OS</a:t>
            </a:r>
            <a:endParaRPr lang="en-US" dirty="0"/>
          </a:p>
        </p:txBody>
      </p:sp>
      <p:sp>
        <p:nvSpPr>
          <p:cNvPr id="94" name="TextBox 93"/>
          <p:cNvSpPr txBox="1"/>
          <p:nvPr/>
        </p:nvSpPr>
        <p:spPr>
          <a:xfrm>
            <a:off x="3156156" y="5685547"/>
            <a:ext cx="1004049" cy="369332"/>
          </a:xfrm>
          <a:prstGeom prst="rect">
            <a:avLst/>
          </a:prstGeom>
          <a:noFill/>
        </p:spPr>
        <p:txBody>
          <a:bodyPr wrap="square" rtlCol="0">
            <a:spAutoFit/>
          </a:bodyPr>
          <a:lstStyle/>
          <a:p>
            <a:r>
              <a:rPr lang="en-US" dirty="0" smtClean="0"/>
              <a:t>Host OS</a:t>
            </a:r>
            <a:endParaRPr lang="en-US" dirty="0"/>
          </a:p>
        </p:txBody>
      </p:sp>
      <p:sp>
        <p:nvSpPr>
          <p:cNvPr id="95" name="TextBox 94"/>
          <p:cNvSpPr txBox="1"/>
          <p:nvPr/>
        </p:nvSpPr>
        <p:spPr>
          <a:xfrm>
            <a:off x="6251594" y="1091971"/>
            <a:ext cx="1004049" cy="369332"/>
          </a:xfrm>
          <a:prstGeom prst="rect">
            <a:avLst/>
          </a:prstGeom>
          <a:noFill/>
        </p:spPr>
        <p:txBody>
          <a:bodyPr wrap="square" rtlCol="0">
            <a:spAutoFit/>
          </a:bodyPr>
          <a:lstStyle/>
          <a:p>
            <a:r>
              <a:rPr lang="en-US" dirty="0" smtClean="0"/>
              <a:t>Host OS</a:t>
            </a:r>
            <a:endParaRPr lang="en-US" dirty="0"/>
          </a:p>
        </p:txBody>
      </p:sp>
      <p:sp>
        <p:nvSpPr>
          <p:cNvPr id="96" name="TextBox 95"/>
          <p:cNvSpPr txBox="1"/>
          <p:nvPr/>
        </p:nvSpPr>
        <p:spPr>
          <a:xfrm>
            <a:off x="5006498" y="5453879"/>
            <a:ext cx="1004049" cy="369332"/>
          </a:xfrm>
          <a:prstGeom prst="rect">
            <a:avLst/>
          </a:prstGeom>
          <a:noFill/>
        </p:spPr>
        <p:txBody>
          <a:bodyPr wrap="square" rtlCol="0">
            <a:spAutoFit/>
          </a:bodyPr>
          <a:lstStyle/>
          <a:p>
            <a:r>
              <a:rPr lang="en-US" dirty="0" smtClean="0"/>
              <a:t>Host OS</a:t>
            </a:r>
            <a:endParaRPr lang="en-US" dirty="0"/>
          </a:p>
        </p:txBody>
      </p:sp>
      <p:sp>
        <p:nvSpPr>
          <p:cNvPr id="97" name="TextBox 96"/>
          <p:cNvSpPr txBox="1"/>
          <p:nvPr/>
        </p:nvSpPr>
        <p:spPr>
          <a:xfrm>
            <a:off x="7803775" y="5432182"/>
            <a:ext cx="1004049" cy="369332"/>
          </a:xfrm>
          <a:prstGeom prst="rect">
            <a:avLst/>
          </a:prstGeom>
          <a:noFill/>
        </p:spPr>
        <p:txBody>
          <a:bodyPr wrap="square" rtlCol="0">
            <a:spAutoFit/>
          </a:bodyPr>
          <a:lstStyle/>
          <a:p>
            <a:r>
              <a:rPr lang="en-US" dirty="0" smtClean="0"/>
              <a:t>Host OS</a:t>
            </a:r>
            <a:endParaRPr lang="en-US" dirty="0"/>
          </a:p>
        </p:txBody>
      </p:sp>
      <p:sp>
        <p:nvSpPr>
          <p:cNvPr id="98" name="TextBox 97"/>
          <p:cNvSpPr txBox="1"/>
          <p:nvPr/>
        </p:nvSpPr>
        <p:spPr>
          <a:xfrm>
            <a:off x="6046739" y="1430164"/>
            <a:ext cx="469669" cy="415498"/>
          </a:xfrm>
          <a:prstGeom prst="rect">
            <a:avLst/>
          </a:prstGeom>
          <a:noFill/>
        </p:spPr>
        <p:txBody>
          <a:bodyPr wrap="square" rtlCol="0">
            <a:spAutoFit/>
          </a:bodyPr>
          <a:lstStyle/>
          <a:p>
            <a:r>
              <a:rPr lang="en-US" sz="1000" dirty="0" smtClean="0"/>
              <a:t>CA cert</a:t>
            </a:r>
            <a:r>
              <a:rPr lang="en-US" sz="1100" dirty="0" smtClean="0"/>
              <a:t> </a:t>
            </a:r>
            <a:endParaRPr lang="en-US" sz="1100" dirty="0"/>
          </a:p>
        </p:txBody>
      </p:sp>
      <p:sp>
        <p:nvSpPr>
          <p:cNvPr id="99" name="TextBox 98"/>
          <p:cNvSpPr txBox="1"/>
          <p:nvPr/>
        </p:nvSpPr>
        <p:spPr>
          <a:xfrm>
            <a:off x="7134319" y="1415413"/>
            <a:ext cx="469669" cy="415498"/>
          </a:xfrm>
          <a:prstGeom prst="rect">
            <a:avLst/>
          </a:prstGeom>
          <a:noFill/>
        </p:spPr>
        <p:txBody>
          <a:bodyPr wrap="square" rtlCol="0">
            <a:spAutoFit/>
          </a:bodyPr>
          <a:lstStyle/>
          <a:p>
            <a:r>
              <a:rPr lang="en-US" sz="1000" dirty="0" smtClean="0"/>
              <a:t>Key + cert</a:t>
            </a:r>
            <a:r>
              <a:rPr lang="en-US" sz="1100" dirty="0" smtClean="0"/>
              <a:t> </a:t>
            </a:r>
            <a:endParaRPr lang="en-US" sz="1100" dirty="0"/>
          </a:p>
        </p:txBody>
      </p:sp>
      <p:sp>
        <p:nvSpPr>
          <p:cNvPr id="100" name="TextBox 99"/>
          <p:cNvSpPr txBox="1"/>
          <p:nvPr/>
        </p:nvSpPr>
        <p:spPr>
          <a:xfrm>
            <a:off x="4816016" y="5174621"/>
            <a:ext cx="469669" cy="415498"/>
          </a:xfrm>
          <a:prstGeom prst="rect">
            <a:avLst/>
          </a:prstGeom>
          <a:noFill/>
        </p:spPr>
        <p:txBody>
          <a:bodyPr wrap="square" rtlCol="0">
            <a:spAutoFit/>
          </a:bodyPr>
          <a:lstStyle/>
          <a:p>
            <a:r>
              <a:rPr lang="en-US" sz="1000" dirty="0" smtClean="0"/>
              <a:t>CA cert</a:t>
            </a:r>
            <a:r>
              <a:rPr lang="en-US" sz="1100" dirty="0" smtClean="0"/>
              <a:t> </a:t>
            </a:r>
            <a:endParaRPr lang="en-US" sz="1100" dirty="0"/>
          </a:p>
        </p:txBody>
      </p:sp>
      <p:sp>
        <p:nvSpPr>
          <p:cNvPr id="101" name="TextBox 100"/>
          <p:cNvSpPr txBox="1"/>
          <p:nvPr/>
        </p:nvSpPr>
        <p:spPr>
          <a:xfrm>
            <a:off x="7532988" y="5147489"/>
            <a:ext cx="469669" cy="415498"/>
          </a:xfrm>
          <a:prstGeom prst="rect">
            <a:avLst/>
          </a:prstGeom>
          <a:noFill/>
        </p:spPr>
        <p:txBody>
          <a:bodyPr wrap="square" rtlCol="0">
            <a:spAutoFit/>
          </a:bodyPr>
          <a:lstStyle/>
          <a:p>
            <a:r>
              <a:rPr lang="en-US" sz="1000" dirty="0" smtClean="0"/>
              <a:t>CA cert</a:t>
            </a:r>
            <a:r>
              <a:rPr lang="en-US" sz="1100" dirty="0" smtClean="0"/>
              <a:t> </a:t>
            </a:r>
            <a:endParaRPr lang="en-US" sz="1100" dirty="0"/>
          </a:p>
        </p:txBody>
      </p:sp>
      <p:sp>
        <p:nvSpPr>
          <p:cNvPr id="102" name="TextBox 101"/>
          <p:cNvSpPr txBox="1"/>
          <p:nvPr/>
        </p:nvSpPr>
        <p:spPr>
          <a:xfrm>
            <a:off x="8503118" y="3680147"/>
            <a:ext cx="469669" cy="415498"/>
          </a:xfrm>
          <a:prstGeom prst="rect">
            <a:avLst/>
          </a:prstGeom>
          <a:noFill/>
        </p:spPr>
        <p:txBody>
          <a:bodyPr wrap="square" rtlCol="0">
            <a:spAutoFit/>
          </a:bodyPr>
          <a:lstStyle/>
          <a:p>
            <a:r>
              <a:rPr lang="en-US" sz="1000" dirty="0" smtClean="0"/>
              <a:t>Key + cert</a:t>
            </a:r>
            <a:r>
              <a:rPr lang="en-US" sz="1100" dirty="0" smtClean="0"/>
              <a:t> </a:t>
            </a:r>
            <a:endParaRPr lang="en-US" sz="1100" dirty="0"/>
          </a:p>
        </p:txBody>
      </p:sp>
      <p:sp>
        <p:nvSpPr>
          <p:cNvPr id="103" name="TextBox 102"/>
          <p:cNvSpPr txBox="1"/>
          <p:nvPr/>
        </p:nvSpPr>
        <p:spPr>
          <a:xfrm>
            <a:off x="4854424" y="3728993"/>
            <a:ext cx="469669" cy="415498"/>
          </a:xfrm>
          <a:prstGeom prst="rect">
            <a:avLst/>
          </a:prstGeom>
          <a:noFill/>
        </p:spPr>
        <p:txBody>
          <a:bodyPr wrap="square" rtlCol="0">
            <a:spAutoFit/>
          </a:bodyPr>
          <a:lstStyle/>
          <a:p>
            <a:r>
              <a:rPr lang="en-US" sz="1000" dirty="0" smtClean="0"/>
              <a:t>Key + cert</a:t>
            </a:r>
            <a:r>
              <a:rPr lang="en-US" sz="1100" dirty="0" smtClean="0"/>
              <a:t> </a:t>
            </a:r>
            <a:endParaRPr lang="en-US" sz="1100" dirty="0"/>
          </a:p>
        </p:txBody>
      </p:sp>
      <p:sp>
        <p:nvSpPr>
          <p:cNvPr id="104" name="TextBox 103"/>
          <p:cNvSpPr txBox="1"/>
          <p:nvPr/>
        </p:nvSpPr>
        <p:spPr>
          <a:xfrm>
            <a:off x="65139" y="6174658"/>
            <a:ext cx="4430661" cy="523220"/>
          </a:xfrm>
          <a:prstGeom prst="rect">
            <a:avLst/>
          </a:prstGeom>
          <a:noFill/>
        </p:spPr>
        <p:txBody>
          <a:bodyPr wrap="square" rtlCol="0">
            <a:spAutoFit/>
          </a:bodyPr>
          <a:lstStyle/>
          <a:p>
            <a:pPr algn="ctr"/>
            <a:r>
              <a:rPr lang="en-US" sz="2800" dirty="0" smtClean="0"/>
              <a:t>Key Files (SCRAM-SHA-1)</a:t>
            </a:r>
            <a:endParaRPr lang="en-US" sz="2800" dirty="0"/>
          </a:p>
        </p:txBody>
      </p:sp>
      <p:sp>
        <p:nvSpPr>
          <p:cNvPr id="105" name="TextBox 104"/>
          <p:cNvSpPr txBox="1"/>
          <p:nvPr/>
        </p:nvSpPr>
        <p:spPr>
          <a:xfrm>
            <a:off x="4661945" y="6174658"/>
            <a:ext cx="4430661" cy="523220"/>
          </a:xfrm>
          <a:prstGeom prst="rect">
            <a:avLst/>
          </a:prstGeom>
          <a:noFill/>
        </p:spPr>
        <p:txBody>
          <a:bodyPr wrap="square" rtlCol="0">
            <a:spAutoFit/>
          </a:bodyPr>
          <a:lstStyle/>
          <a:p>
            <a:pPr algn="ctr"/>
            <a:r>
              <a:rPr lang="en-US" sz="2800" dirty="0" smtClean="0"/>
              <a:t>x.509 Certificates</a:t>
            </a:r>
            <a:endParaRPr lang="en-US" sz="2800" dirty="0"/>
          </a:p>
        </p:txBody>
      </p:sp>
    </p:spTree>
    <p:extLst>
      <p:ext uri="{BB962C8B-B14F-4D97-AF65-F5344CB8AC3E}">
        <p14:creationId xmlns:p14="http://schemas.microsoft.com/office/powerpoint/2010/main" val="41639724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533400"/>
          </a:xfrm>
        </p:spPr>
        <p:txBody>
          <a:bodyPr>
            <a:normAutofit fontScale="90000"/>
          </a:bodyPr>
          <a:lstStyle/>
          <a:p>
            <a:r>
              <a:rPr lang="en-US" dirty="0" err="1" smtClean="0">
                <a:solidFill>
                  <a:srgbClr val="00B050"/>
                </a:solidFill>
              </a:rPr>
              <a:t>mongod.conf</a:t>
            </a:r>
            <a:endParaRPr lang="en-US" dirty="0">
              <a:solidFill>
                <a:srgbClr val="00B050"/>
              </a:solidFill>
            </a:endParaRPr>
          </a:p>
        </p:txBody>
      </p:sp>
      <p:sp>
        <p:nvSpPr>
          <p:cNvPr id="3" name="TextBox 2"/>
          <p:cNvSpPr txBox="1"/>
          <p:nvPr/>
        </p:nvSpPr>
        <p:spPr>
          <a:xfrm>
            <a:off x="609600" y="609600"/>
            <a:ext cx="6324600" cy="5755422"/>
          </a:xfrm>
          <a:prstGeom prst="rect">
            <a:avLst/>
          </a:prstGeom>
          <a:noFill/>
          <a:ln>
            <a:solidFill>
              <a:schemeClr val="accent1"/>
            </a:solidFill>
          </a:ln>
        </p:spPr>
        <p:txBody>
          <a:bodyPr wrap="square" rtlCol="0">
            <a:spAutoFit/>
          </a:bodyPr>
          <a:lstStyle/>
          <a:p>
            <a:r>
              <a:rPr lang="en-US" sz="1600" dirty="0" err="1"/>
              <a:t>processManagement</a:t>
            </a:r>
            <a:r>
              <a:rPr lang="en-US" sz="1600" dirty="0"/>
              <a:t>:</a:t>
            </a:r>
          </a:p>
          <a:p>
            <a:r>
              <a:rPr lang="en-US" sz="1600" dirty="0"/>
              <a:t>    fork: true</a:t>
            </a:r>
          </a:p>
          <a:p>
            <a:r>
              <a:rPr lang="en-US" sz="1600" dirty="0"/>
              <a:t>    </a:t>
            </a:r>
            <a:r>
              <a:rPr lang="en-US" sz="1600" dirty="0" err="1"/>
              <a:t>pidFilePath</a:t>
            </a:r>
            <a:r>
              <a:rPr lang="en-US" sz="1600" dirty="0"/>
              <a:t>: /</a:t>
            </a:r>
            <a:r>
              <a:rPr lang="en-US" sz="1600" dirty="0" err="1"/>
              <a:t>var</a:t>
            </a:r>
            <a:r>
              <a:rPr lang="en-US" sz="1600" dirty="0"/>
              <a:t>/run/</a:t>
            </a:r>
            <a:r>
              <a:rPr lang="en-US" sz="1600" dirty="0" err="1"/>
              <a:t>mongodb</a:t>
            </a:r>
            <a:r>
              <a:rPr lang="en-US" sz="1600" dirty="0"/>
              <a:t>/</a:t>
            </a:r>
            <a:r>
              <a:rPr lang="en-US" sz="1600" dirty="0" err="1"/>
              <a:t>mongod.pid</a:t>
            </a:r>
            <a:endParaRPr lang="en-US" sz="1600" dirty="0"/>
          </a:p>
          <a:p>
            <a:endParaRPr lang="en-US" sz="1600" dirty="0"/>
          </a:p>
          <a:p>
            <a:r>
              <a:rPr lang="en-US" sz="1600" dirty="0"/>
              <a:t>storage:</a:t>
            </a:r>
          </a:p>
          <a:p>
            <a:r>
              <a:rPr lang="en-US" sz="1600" dirty="0"/>
              <a:t>    </a:t>
            </a:r>
            <a:r>
              <a:rPr lang="en-US" sz="1600" dirty="0" err="1"/>
              <a:t>dbPath</a:t>
            </a:r>
            <a:r>
              <a:rPr lang="en-US" sz="1600" dirty="0"/>
              <a:t>: "/</a:t>
            </a:r>
            <a:r>
              <a:rPr lang="en-US" sz="1600" dirty="0" err="1"/>
              <a:t>var</a:t>
            </a:r>
            <a:r>
              <a:rPr lang="en-US" sz="1600" dirty="0"/>
              <a:t>/lib/mongo/data"</a:t>
            </a:r>
          </a:p>
          <a:p>
            <a:r>
              <a:rPr lang="en-US" sz="1600" dirty="0"/>
              <a:t>    engine: mmapv1</a:t>
            </a:r>
          </a:p>
          <a:p>
            <a:endParaRPr lang="en-US" sz="1600" dirty="0" smtClean="0"/>
          </a:p>
          <a:p>
            <a:r>
              <a:rPr lang="en-US" sz="1600" dirty="0">
                <a:solidFill>
                  <a:srgbClr val="FF0000"/>
                </a:solidFill>
              </a:rPr>
              <a:t>#security:</a:t>
            </a:r>
          </a:p>
          <a:p>
            <a:r>
              <a:rPr lang="en-US" sz="1600" dirty="0">
                <a:solidFill>
                  <a:srgbClr val="FF0000"/>
                </a:solidFill>
              </a:rPr>
              <a:t>#    authorization: enabled</a:t>
            </a:r>
          </a:p>
          <a:p>
            <a:r>
              <a:rPr lang="en-US" sz="1600" dirty="0">
                <a:solidFill>
                  <a:srgbClr val="FF0000"/>
                </a:solidFill>
              </a:rPr>
              <a:t>#    </a:t>
            </a:r>
            <a:r>
              <a:rPr lang="en-US" sz="1600" dirty="0" err="1">
                <a:solidFill>
                  <a:srgbClr val="FF0000"/>
                </a:solidFill>
              </a:rPr>
              <a:t>clusterAuthMode</a:t>
            </a:r>
            <a:r>
              <a:rPr lang="en-US" sz="1600" dirty="0">
                <a:solidFill>
                  <a:srgbClr val="FF0000"/>
                </a:solidFill>
              </a:rPr>
              <a:t>: </a:t>
            </a:r>
            <a:r>
              <a:rPr lang="en-US" sz="1600" dirty="0" err="1">
                <a:solidFill>
                  <a:srgbClr val="FF0000"/>
                </a:solidFill>
              </a:rPr>
              <a:t>keyFile</a:t>
            </a:r>
            <a:endParaRPr lang="en-US" sz="1600" dirty="0">
              <a:solidFill>
                <a:srgbClr val="FF0000"/>
              </a:solidFill>
            </a:endParaRPr>
          </a:p>
          <a:p>
            <a:r>
              <a:rPr lang="en-US" sz="1600" dirty="0">
                <a:solidFill>
                  <a:srgbClr val="FF0000"/>
                </a:solidFill>
              </a:rPr>
              <a:t>#    </a:t>
            </a:r>
            <a:r>
              <a:rPr lang="en-US" sz="1600" dirty="0" err="1">
                <a:solidFill>
                  <a:srgbClr val="FF0000"/>
                </a:solidFill>
              </a:rPr>
              <a:t>keyFile</a:t>
            </a:r>
            <a:r>
              <a:rPr lang="en-US" sz="1600" dirty="0">
                <a:solidFill>
                  <a:srgbClr val="FF0000"/>
                </a:solidFill>
              </a:rPr>
              <a:t>: /</a:t>
            </a:r>
            <a:r>
              <a:rPr lang="en-US" sz="1600" dirty="0" err="1">
                <a:solidFill>
                  <a:srgbClr val="FF0000"/>
                </a:solidFill>
              </a:rPr>
              <a:t>var</a:t>
            </a:r>
            <a:r>
              <a:rPr lang="en-US" sz="1600" dirty="0">
                <a:solidFill>
                  <a:srgbClr val="FF0000"/>
                </a:solidFill>
              </a:rPr>
              <a:t>/lib/mongo/</a:t>
            </a:r>
            <a:r>
              <a:rPr lang="en-US" sz="1600" dirty="0" err="1">
                <a:solidFill>
                  <a:srgbClr val="FF0000"/>
                </a:solidFill>
              </a:rPr>
              <a:t>mongodb-keyfile</a:t>
            </a:r>
            <a:endParaRPr lang="en-US" sz="1600" dirty="0">
              <a:solidFill>
                <a:srgbClr val="FF0000"/>
              </a:solidFill>
            </a:endParaRPr>
          </a:p>
          <a:p>
            <a:endParaRPr lang="en-US" sz="1600" dirty="0" smtClean="0"/>
          </a:p>
          <a:p>
            <a:r>
              <a:rPr lang="en-US" sz="1600" dirty="0" err="1" smtClean="0"/>
              <a:t>systemLog</a:t>
            </a:r>
            <a:r>
              <a:rPr lang="en-US" sz="1600" dirty="0"/>
              <a:t>:</a:t>
            </a:r>
          </a:p>
          <a:p>
            <a:r>
              <a:rPr lang="en-US" sz="1600" dirty="0"/>
              <a:t>    destination: file</a:t>
            </a:r>
          </a:p>
          <a:p>
            <a:r>
              <a:rPr lang="en-US" sz="1600" dirty="0"/>
              <a:t>    path: "/</a:t>
            </a:r>
            <a:r>
              <a:rPr lang="en-US" sz="1600" dirty="0" err="1"/>
              <a:t>var</a:t>
            </a:r>
            <a:r>
              <a:rPr lang="en-US" sz="1600" dirty="0"/>
              <a:t>/log/mongo/mongod.log"</a:t>
            </a:r>
          </a:p>
          <a:p>
            <a:r>
              <a:rPr lang="en-US" sz="1600" dirty="0"/>
              <a:t>    </a:t>
            </a:r>
            <a:r>
              <a:rPr lang="en-US" sz="1600" dirty="0" err="1"/>
              <a:t>logAppend</a:t>
            </a:r>
            <a:r>
              <a:rPr lang="en-US" sz="1600" dirty="0"/>
              <a:t>: true</a:t>
            </a:r>
          </a:p>
          <a:p>
            <a:r>
              <a:rPr lang="en-US" sz="1600" dirty="0"/>
              <a:t>    </a:t>
            </a:r>
          </a:p>
          <a:p>
            <a:r>
              <a:rPr lang="en-US" sz="1600" dirty="0"/>
              <a:t>net:</a:t>
            </a:r>
          </a:p>
          <a:p>
            <a:r>
              <a:rPr lang="en-US" sz="1600" dirty="0"/>
              <a:t>    port: 10010</a:t>
            </a:r>
          </a:p>
          <a:p>
            <a:endParaRPr lang="en-US" sz="1600" dirty="0"/>
          </a:p>
          <a:p>
            <a:r>
              <a:rPr lang="en-US" sz="1600" dirty="0"/>
              <a:t>replication:</a:t>
            </a:r>
          </a:p>
          <a:p>
            <a:r>
              <a:rPr lang="en-US" sz="1600" dirty="0"/>
              <a:t>    </a:t>
            </a:r>
            <a:r>
              <a:rPr lang="en-US" sz="1600" dirty="0" err="1"/>
              <a:t>replSetName</a:t>
            </a:r>
            <a:r>
              <a:rPr lang="en-US" sz="1600" dirty="0"/>
              <a:t>: rs0</a:t>
            </a:r>
          </a:p>
        </p:txBody>
      </p:sp>
    </p:spTree>
    <p:extLst>
      <p:ext uri="{BB962C8B-B14F-4D97-AF65-F5344CB8AC3E}">
        <p14:creationId xmlns:p14="http://schemas.microsoft.com/office/powerpoint/2010/main" val="378577596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a:bodyPr>
          <a:lstStyle/>
          <a:p>
            <a:r>
              <a:rPr lang="en-US" dirty="0" err="1" smtClean="0">
                <a:solidFill>
                  <a:srgbClr val="00B050"/>
                </a:solidFill>
              </a:rPr>
              <a:t>mongos.conf</a:t>
            </a:r>
            <a:endParaRPr lang="en-US" dirty="0">
              <a:solidFill>
                <a:srgbClr val="00B050"/>
              </a:solidFill>
            </a:endParaRPr>
          </a:p>
        </p:txBody>
      </p:sp>
      <p:sp>
        <p:nvSpPr>
          <p:cNvPr id="4" name="Rectangle 3"/>
          <p:cNvSpPr/>
          <p:nvPr/>
        </p:nvSpPr>
        <p:spPr>
          <a:xfrm>
            <a:off x="457200" y="1066800"/>
            <a:ext cx="8382000" cy="4524315"/>
          </a:xfrm>
          <a:prstGeom prst="rect">
            <a:avLst/>
          </a:prstGeom>
          <a:ln>
            <a:solidFill>
              <a:schemeClr val="accent1"/>
            </a:solidFill>
          </a:ln>
        </p:spPr>
        <p:txBody>
          <a:bodyPr wrap="square">
            <a:spAutoFit/>
          </a:bodyPr>
          <a:lstStyle/>
          <a:p>
            <a:r>
              <a:rPr lang="en-US" dirty="0" err="1"/>
              <a:t>processManagement</a:t>
            </a:r>
            <a:r>
              <a:rPr lang="en-US" dirty="0"/>
              <a:t>:</a:t>
            </a:r>
          </a:p>
          <a:p>
            <a:r>
              <a:rPr lang="en-US" dirty="0"/>
              <a:t>    fork: true</a:t>
            </a:r>
          </a:p>
          <a:p>
            <a:r>
              <a:rPr lang="en-US" dirty="0"/>
              <a:t>    </a:t>
            </a:r>
            <a:r>
              <a:rPr lang="en-US" dirty="0" err="1"/>
              <a:t>pidFilePath</a:t>
            </a:r>
            <a:r>
              <a:rPr lang="en-US" dirty="0"/>
              <a:t>: /</a:t>
            </a:r>
            <a:r>
              <a:rPr lang="en-US" dirty="0" err="1"/>
              <a:t>var</a:t>
            </a:r>
            <a:r>
              <a:rPr lang="en-US" dirty="0"/>
              <a:t>/run/</a:t>
            </a:r>
            <a:r>
              <a:rPr lang="en-US" dirty="0" err="1"/>
              <a:t>mongodb</a:t>
            </a:r>
            <a:r>
              <a:rPr lang="en-US" dirty="0"/>
              <a:t>/</a:t>
            </a:r>
            <a:r>
              <a:rPr lang="en-US" dirty="0" err="1"/>
              <a:t>mongos.pid</a:t>
            </a:r>
            <a:endParaRPr lang="en-US" dirty="0"/>
          </a:p>
          <a:p>
            <a:endParaRPr lang="en-US" dirty="0" smtClean="0"/>
          </a:p>
          <a:p>
            <a:r>
              <a:rPr lang="en-US" dirty="0">
                <a:solidFill>
                  <a:srgbClr val="FF0000"/>
                </a:solidFill>
              </a:rPr>
              <a:t>#security:</a:t>
            </a:r>
          </a:p>
          <a:p>
            <a:r>
              <a:rPr lang="en-US" dirty="0" smtClean="0">
                <a:solidFill>
                  <a:srgbClr val="FF0000"/>
                </a:solidFill>
              </a:rPr>
              <a:t>#    </a:t>
            </a:r>
            <a:r>
              <a:rPr lang="en-US" dirty="0" err="1" smtClean="0">
                <a:solidFill>
                  <a:srgbClr val="FF0000"/>
                </a:solidFill>
              </a:rPr>
              <a:t>clusterAuthMode</a:t>
            </a:r>
            <a:r>
              <a:rPr lang="en-US" dirty="0">
                <a:solidFill>
                  <a:srgbClr val="FF0000"/>
                </a:solidFill>
              </a:rPr>
              <a:t>: </a:t>
            </a:r>
            <a:r>
              <a:rPr lang="en-US" dirty="0" err="1">
                <a:solidFill>
                  <a:srgbClr val="FF0000"/>
                </a:solidFill>
              </a:rPr>
              <a:t>keyFile</a:t>
            </a:r>
            <a:endParaRPr lang="en-US" dirty="0">
              <a:solidFill>
                <a:srgbClr val="FF0000"/>
              </a:solidFill>
            </a:endParaRPr>
          </a:p>
          <a:p>
            <a:r>
              <a:rPr lang="en-US" dirty="0" smtClean="0">
                <a:solidFill>
                  <a:srgbClr val="FF0000"/>
                </a:solidFill>
              </a:rPr>
              <a:t>#    </a:t>
            </a:r>
            <a:r>
              <a:rPr lang="en-US" dirty="0" err="1" smtClean="0">
                <a:solidFill>
                  <a:srgbClr val="FF0000"/>
                </a:solidFill>
              </a:rPr>
              <a:t>keyFile</a:t>
            </a:r>
            <a:r>
              <a:rPr lang="en-US" dirty="0">
                <a:solidFill>
                  <a:srgbClr val="FF0000"/>
                </a:solidFill>
              </a:rPr>
              <a:t>: /</a:t>
            </a:r>
            <a:r>
              <a:rPr lang="en-US" dirty="0" err="1">
                <a:solidFill>
                  <a:srgbClr val="FF0000"/>
                </a:solidFill>
              </a:rPr>
              <a:t>var</a:t>
            </a:r>
            <a:r>
              <a:rPr lang="en-US" dirty="0">
                <a:solidFill>
                  <a:srgbClr val="FF0000"/>
                </a:solidFill>
              </a:rPr>
              <a:t>/lib/mongo/</a:t>
            </a:r>
            <a:r>
              <a:rPr lang="en-US" dirty="0" err="1">
                <a:solidFill>
                  <a:srgbClr val="FF0000"/>
                </a:solidFill>
              </a:rPr>
              <a:t>mongodb-keyfile</a:t>
            </a:r>
            <a:endParaRPr lang="en-US" dirty="0">
              <a:solidFill>
                <a:srgbClr val="FF0000"/>
              </a:solidFill>
            </a:endParaRPr>
          </a:p>
          <a:p>
            <a:endParaRPr lang="en-US" dirty="0"/>
          </a:p>
          <a:p>
            <a:r>
              <a:rPr lang="en-US" dirty="0" err="1"/>
              <a:t>systemLog</a:t>
            </a:r>
            <a:r>
              <a:rPr lang="en-US" dirty="0"/>
              <a:t>:</a:t>
            </a:r>
          </a:p>
          <a:p>
            <a:r>
              <a:rPr lang="en-US" dirty="0"/>
              <a:t>    destination: file</a:t>
            </a:r>
          </a:p>
          <a:p>
            <a:r>
              <a:rPr lang="en-US" dirty="0"/>
              <a:t>    path: "/</a:t>
            </a:r>
            <a:r>
              <a:rPr lang="en-US" dirty="0" err="1"/>
              <a:t>var</a:t>
            </a:r>
            <a:r>
              <a:rPr lang="en-US" dirty="0"/>
              <a:t>/log/mongo/mongos.log"</a:t>
            </a:r>
          </a:p>
          <a:p>
            <a:r>
              <a:rPr lang="en-US" dirty="0"/>
              <a:t>    </a:t>
            </a:r>
            <a:r>
              <a:rPr lang="en-US" dirty="0" err="1"/>
              <a:t>logAppend</a:t>
            </a:r>
            <a:r>
              <a:rPr lang="en-US" dirty="0"/>
              <a:t>: true</a:t>
            </a:r>
          </a:p>
          <a:p>
            <a:endParaRPr lang="en-US" dirty="0"/>
          </a:p>
          <a:p>
            <a:r>
              <a:rPr lang="en-US" dirty="0" err="1"/>
              <a:t>sharding</a:t>
            </a:r>
            <a:r>
              <a:rPr lang="en-US" dirty="0"/>
              <a:t>:</a:t>
            </a:r>
          </a:p>
          <a:p>
            <a:r>
              <a:rPr lang="en-US" dirty="0"/>
              <a:t>    </a:t>
            </a:r>
            <a:r>
              <a:rPr lang="en-US" sz="1200" dirty="0" err="1"/>
              <a:t>configDB</a:t>
            </a:r>
            <a:r>
              <a:rPr lang="en-US" sz="1200" dirty="0"/>
              <a:t>: </a:t>
            </a:r>
            <a:r>
              <a:rPr lang="en-US" sz="1200" dirty="0" smtClean="0"/>
              <a:t>mongo-cfgdb1.example.com:27019, mongo-cfgdb2.example.com:27019, mongo-cfgdb3.example.com:27019</a:t>
            </a:r>
            <a:endParaRPr lang="en-US" sz="1200" dirty="0"/>
          </a:p>
          <a:p>
            <a:endParaRPr lang="en-US" dirty="0"/>
          </a:p>
        </p:txBody>
      </p:sp>
    </p:spTree>
    <p:extLst>
      <p:ext uri="{BB962C8B-B14F-4D97-AF65-F5344CB8AC3E}">
        <p14:creationId xmlns:p14="http://schemas.microsoft.com/office/powerpoint/2010/main" val="38293476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09600"/>
          </a:xfrm>
        </p:spPr>
        <p:txBody>
          <a:bodyPr>
            <a:normAutofit fontScale="90000"/>
          </a:bodyPr>
          <a:lstStyle/>
          <a:p>
            <a:r>
              <a:rPr lang="en-US" dirty="0" err="1" smtClean="0">
                <a:solidFill>
                  <a:srgbClr val="00B050"/>
                </a:solidFill>
              </a:rPr>
              <a:t>mongodc.conf</a:t>
            </a:r>
            <a:r>
              <a:rPr lang="en-US" dirty="0" smtClean="0">
                <a:solidFill>
                  <a:srgbClr val="00B050"/>
                </a:solidFill>
              </a:rPr>
              <a:t>  (config server)</a:t>
            </a:r>
            <a:endParaRPr lang="en-US" dirty="0">
              <a:solidFill>
                <a:srgbClr val="00B050"/>
              </a:solidFill>
            </a:endParaRPr>
          </a:p>
        </p:txBody>
      </p:sp>
      <p:sp>
        <p:nvSpPr>
          <p:cNvPr id="3" name="TextBox 2"/>
          <p:cNvSpPr txBox="1"/>
          <p:nvPr/>
        </p:nvSpPr>
        <p:spPr>
          <a:xfrm>
            <a:off x="304800" y="533400"/>
            <a:ext cx="8458200" cy="5755422"/>
          </a:xfrm>
          <a:prstGeom prst="rect">
            <a:avLst/>
          </a:prstGeom>
          <a:noFill/>
          <a:ln>
            <a:solidFill>
              <a:schemeClr val="accent1"/>
            </a:solidFill>
          </a:ln>
        </p:spPr>
        <p:txBody>
          <a:bodyPr wrap="square" rtlCol="0">
            <a:spAutoFit/>
          </a:bodyPr>
          <a:lstStyle/>
          <a:p>
            <a:r>
              <a:rPr lang="en-US" sz="1600" dirty="0" err="1"/>
              <a:t>sharding</a:t>
            </a:r>
            <a:r>
              <a:rPr lang="en-US" sz="1600" dirty="0"/>
              <a:t>:</a:t>
            </a:r>
          </a:p>
          <a:p>
            <a:r>
              <a:rPr lang="en-US" sz="1600" dirty="0"/>
              <a:t>   </a:t>
            </a:r>
            <a:r>
              <a:rPr lang="en-US" sz="1600" dirty="0" err="1"/>
              <a:t>clusterRole</a:t>
            </a:r>
            <a:r>
              <a:rPr lang="en-US" sz="1600" dirty="0"/>
              <a:t>: </a:t>
            </a:r>
            <a:r>
              <a:rPr lang="en-US" sz="1600" dirty="0" err="1"/>
              <a:t>configsvr</a:t>
            </a:r>
            <a:endParaRPr lang="en-US" sz="1600" dirty="0"/>
          </a:p>
          <a:p>
            <a:endParaRPr lang="en-US" sz="1600" dirty="0"/>
          </a:p>
          <a:p>
            <a:r>
              <a:rPr lang="en-US" sz="1600" dirty="0" err="1"/>
              <a:t>processManagement</a:t>
            </a:r>
            <a:r>
              <a:rPr lang="en-US" sz="1600" dirty="0"/>
              <a:t>:</a:t>
            </a:r>
          </a:p>
          <a:p>
            <a:r>
              <a:rPr lang="en-US" sz="1600" dirty="0"/>
              <a:t>    fork: true</a:t>
            </a:r>
          </a:p>
          <a:p>
            <a:r>
              <a:rPr lang="en-US" sz="1600" dirty="0"/>
              <a:t>    </a:t>
            </a:r>
            <a:r>
              <a:rPr lang="en-US" sz="1600" dirty="0" err="1"/>
              <a:t>pidFilePath</a:t>
            </a:r>
            <a:r>
              <a:rPr lang="en-US" sz="1600" dirty="0"/>
              <a:t>: /</a:t>
            </a:r>
            <a:r>
              <a:rPr lang="en-US" sz="1600" dirty="0" err="1"/>
              <a:t>var</a:t>
            </a:r>
            <a:r>
              <a:rPr lang="en-US" sz="1600" dirty="0"/>
              <a:t>/run/</a:t>
            </a:r>
            <a:r>
              <a:rPr lang="en-US" sz="1600" dirty="0" err="1"/>
              <a:t>mongodb</a:t>
            </a:r>
            <a:r>
              <a:rPr lang="en-US" sz="1600" dirty="0"/>
              <a:t>/</a:t>
            </a:r>
            <a:r>
              <a:rPr lang="en-US" sz="1600" dirty="0" err="1"/>
              <a:t>mongodc.pid</a:t>
            </a:r>
            <a:endParaRPr lang="en-US" sz="1600" dirty="0"/>
          </a:p>
          <a:p>
            <a:endParaRPr lang="en-US" sz="1600" dirty="0"/>
          </a:p>
          <a:p>
            <a:r>
              <a:rPr lang="en-US" sz="1600" dirty="0"/>
              <a:t>storage:</a:t>
            </a:r>
          </a:p>
          <a:p>
            <a:r>
              <a:rPr lang="en-US" sz="1600" dirty="0"/>
              <a:t>    </a:t>
            </a:r>
            <a:r>
              <a:rPr lang="en-US" sz="1600" dirty="0" err="1"/>
              <a:t>dbPath</a:t>
            </a:r>
            <a:r>
              <a:rPr lang="en-US" sz="1600" dirty="0"/>
              <a:t>: /</a:t>
            </a:r>
            <a:r>
              <a:rPr lang="en-US" sz="1600" dirty="0" err="1"/>
              <a:t>var</a:t>
            </a:r>
            <a:r>
              <a:rPr lang="en-US" sz="1600" dirty="0"/>
              <a:t>/lib/mongo/</a:t>
            </a:r>
            <a:r>
              <a:rPr lang="en-US" sz="1600" dirty="0" err="1"/>
              <a:t>config</a:t>
            </a:r>
            <a:endParaRPr lang="en-US" sz="1600" dirty="0"/>
          </a:p>
          <a:p>
            <a:r>
              <a:rPr lang="en-US" sz="1600" dirty="0"/>
              <a:t>    engine: mmapv1</a:t>
            </a:r>
          </a:p>
          <a:p>
            <a:endParaRPr lang="en-US" sz="1600" dirty="0" smtClean="0"/>
          </a:p>
          <a:p>
            <a:r>
              <a:rPr lang="en-US" sz="1600" dirty="0">
                <a:solidFill>
                  <a:srgbClr val="FF0000"/>
                </a:solidFill>
              </a:rPr>
              <a:t>#security:</a:t>
            </a:r>
          </a:p>
          <a:p>
            <a:r>
              <a:rPr lang="en-US" sz="1600" dirty="0" smtClean="0">
                <a:solidFill>
                  <a:srgbClr val="FF0000"/>
                </a:solidFill>
              </a:rPr>
              <a:t>#    authorization</a:t>
            </a:r>
            <a:r>
              <a:rPr lang="en-US" sz="1600" dirty="0">
                <a:solidFill>
                  <a:srgbClr val="FF0000"/>
                </a:solidFill>
              </a:rPr>
              <a:t>: </a:t>
            </a:r>
            <a:r>
              <a:rPr lang="en-US" sz="1600" dirty="0" smtClean="0">
                <a:solidFill>
                  <a:srgbClr val="FF0000"/>
                </a:solidFill>
              </a:rPr>
              <a:t>enabled</a:t>
            </a:r>
            <a:endParaRPr lang="en-US" sz="1600" dirty="0">
              <a:solidFill>
                <a:srgbClr val="FF0000"/>
              </a:solidFill>
            </a:endParaRPr>
          </a:p>
          <a:p>
            <a:r>
              <a:rPr lang="en-US" sz="1600" dirty="0" smtClean="0">
                <a:solidFill>
                  <a:srgbClr val="FF0000"/>
                </a:solidFill>
              </a:rPr>
              <a:t>#    </a:t>
            </a:r>
            <a:r>
              <a:rPr lang="en-US" sz="1600" dirty="0" err="1" smtClean="0">
                <a:solidFill>
                  <a:srgbClr val="FF0000"/>
                </a:solidFill>
              </a:rPr>
              <a:t>clusterAuthMode</a:t>
            </a:r>
            <a:r>
              <a:rPr lang="en-US" sz="1600" dirty="0">
                <a:solidFill>
                  <a:srgbClr val="FF0000"/>
                </a:solidFill>
              </a:rPr>
              <a:t>: </a:t>
            </a:r>
            <a:r>
              <a:rPr lang="en-US" sz="1600" dirty="0" err="1">
                <a:solidFill>
                  <a:srgbClr val="FF0000"/>
                </a:solidFill>
              </a:rPr>
              <a:t>keyFile</a:t>
            </a:r>
            <a:endParaRPr lang="en-US" sz="1600" dirty="0">
              <a:solidFill>
                <a:srgbClr val="FF0000"/>
              </a:solidFill>
            </a:endParaRPr>
          </a:p>
          <a:p>
            <a:r>
              <a:rPr lang="en-US" sz="1600" dirty="0" smtClean="0">
                <a:solidFill>
                  <a:srgbClr val="FF0000"/>
                </a:solidFill>
              </a:rPr>
              <a:t>#   </a:t>
            </a:r>
            <a:r>
              <a:rPr lang="en-US" sz="1600" dirty="0" err="1" smtClean="0">
                <a:solidFill>
                  <a:srgbClr val="FF0000"/>
                </a:solidFill>
              </a:rPr>
              <a:t>keyFile</a:t>
            </a:r>
            <a:r>
              <a:rPr lang="en-US" sz="1600" dirty="0">
                <a:solidFill>
                  <a:srgbClr val="FF0000"/>
                </a:solidFill>
              </a:rPr>
              <a:t>: /</a:t>
            </a:r>
            <a:r>
              <a:rPr lang="en-US" sz="1600" dirty="0" err="1">
                <a:solidFill>
                  <a:srgbClr val="FF0000"/>
                </a:solidFill>
              </a:rPr>
              <a:t>var</a:t>
            </a:r>
            <a:r>
              <a:rPr lang="en-US" sz="1600" dirty="0">
                <a:solidFill>
                  <a:srgbClr val="FF0000"/>
                </a:solidFill>
              </a:rPr>
              <a:t>/lib/mongo/</a:t>
            </a:r>
            <a:r>
              <a:rPr lang="en-US" sz="1600" dirty="0" err="1">
                <a:solidFill>
                  <a:srgbClr val="FF0000"/>
                </a:solidFill>
              </a:rPr>
              <a:t>mongodb-keyfile</a:t>
            </a:r>
            <a:endParaRPr lang="en-US" sz="1600" dirty="0">
              <a:solidFill>
                <a:srgbClr val="FF0000"/>
              </a:solidFill>
            </a:endParaRPr>
          </a:p>
          <a:p>
            <a:endParaRPr lang="en-US" sz="1600" dirty="0"/>
          </a:p>
          <a:p>
            <a:r>
              <a:rPr lang="en-US" sz="1600" dirty="0" err="1"/>
              <a:t>systemLog</a:t>
            </a:r>
            <a:r>
              <a:rPr lang="en-US" sz="1600" dirty="0"/>
              <a:t>:</a:t>
            </a:r>
          </a:p>
          <a:p>
            <a:r>
              <a:rPr lang="en-US" sz="1600" dirty="0"/>
              <a:t>    destination: file</a:t>
            </a:r>
          </a:p>
          <a:p>
            <a:r>
              <a:rPr lang="en-US" sz="1600" dirty="0"/>
              <a:t>    path: /</a:t>
            </a:r>
            <a:r>
              <a:rPr lang="en-US" sz="1600" dirty="0" err="1"/>
              <a:t>var</a:t>
            </a:r>
            <a:r>
              <a:rPr lang="en-US" sz="1600" dirty="0"/>
              <a:t>/log/mongo/mongodc.log</a:t>
            </a:r>
          </a:p>
          <a:p>
            <a:r>
              <a:rPr lang="en-US" sz="1600" dirty="0"/>
              <a:t>    </a:t>
            </a:r>
            <a:r>
              <a:rPr lang="en-US" sz="1600" dirty="0" err="1"/>
              <a:t>logAppend</a:t>
            </a:r>
            <a:r>
              <a:rPr lang="en-US" sz="1600" dirty="0"/>
              <a:t>: true</a:t>
            </a:r>
          </a:p>
          <a:p>
            <a:endParaRPr lang="en-US" sz="1600" dirty="0"/>
          </a:p>
          <a:p>
            <a:r>
              <a:rPr lang="en-US" sz="1600" dirty="0"/>
              <a:t>net:</a:t>
            </a:r>
          </a:p>
          <a:p>
            <a:r>
              <a:rPr lang="en-US" sz="1600" dirty="0"/>
              <a:t>    port: </a:t>
            </a:r>
            <a:r>
              <a:rPr lang="en-US" sz="1600" dirty="0" smtClean="0"/>
              <a:t>27019</a:t>
            </a:r>
            <a:endParaRPr lang="en-US" sz="1600" dirty="0"/>
          </a:p>
        </p:txBody>
      </p:sp>
    </p:spTree>
    <p:extLst>
      <p:ext uri="{BB962C8B-B14F-4D97-AF65-F5344CB8AC3E}">
        <p14:creationId xmlns:p14="http://schemas.microsoft.com/office/powerpoint/2010/main" val="92306045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609600"/>
            <a:ext cx="8229600" cy="1143000"/>
          </a:xfrm>
        </p:spPr>
        <p:txBody>
          <a:bodyPr>
            <a:normAutofit/>
          </a:bodyPr>
          <a:lstStyle/>
          <a:p>
            <a:r>
              <a:rPr lang="en-US" dirty="0" smtClean="0">
                <a:solidFill>
                  <a:srgbClr val="00B050"/>
                </a:solidFill>
              </a:rPr>
              <a:t>Lets Try It!</a:t>
            </a:r>
            <a:endParaRPr lang="en-US" dirty="0">
              <a:solidFill>
                <a:srgbClr val="00B050"/>
              </a:solidFill>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57400" y="2286000"/>
            <a:ext cx="4842933" cy="2724150"/>
          </a:xfrm>
          <a:prstGeom prst="rect">
            <a:avLst/>
          </a:prstGeom>
        </p:spPr>
      </p:pic>
    </p:spTree>
    <p:extLst>
      <p:ext uri="{BB962C8B-B14F-4D97-AF65-F5344CB8AC3E}">
        <p14:creationId xmlns:p14="http://schemas.microsoft.com/office/powerpoint/2010/main" val="290676373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050"/>
                </a:solidFill>
              </a:rPr>
              <a:t>Create A Key File</a:t>
            </a:r>
            <a:endParaRPr lang="en-US" dirty="0">
              <a:solidFill>
                <a:srgbClr val="00B050"/>
              </a:solidFill>
            </a:endParaRPr>
          </a:p>
        </p:txBody>
      </p:sp>
      <p:sp>
        <p:nvSpPr>
          <p:cNvPr id="3" name="TextBox 2"/>
          <p:cNvSpPr txBox="1"/>
          <p:nvPr/>
        </p:nvSpPr>
        <p:spPr>
          <a:xfrm>
            <a:off x="381000" y="1371600"/>
            <a:ext cx="8153400" cy="369332"/>
          </a:xfrm>
          <a:prstGeom prst="rect">
            <a:avLst/>
          </a:prstGeom>
          <a:noFill/>
        </p:spPr>
        <p:txBody>
          <a:bodyPr wrap="square" rtlCol="0">
            <a:spAutoFit/>
          </a:bodyPr>
          <a:lstStyle/>
          <a:p>
            <a:r>
              <a:rPr lang="en-US" dirty="0" err="1"/>
              <a:t>openssl</a:t>
            </a:r>
            <a:r>
              <a:rPr lang="en-US" dirty="0"/>
              <a:t> rand -base64 741 &gt; </a:t>
            </a:r>
            <a:r>
              <a:rPr lang="en-US" dirty="0" err="1"/>
              <a:t>mongodb-keyfile</a:t>
            </a:r>
            <a:endParaRPr lang="en-US" dirty="0"/>
          </a:p>
        </p:txBody>
      </p:sp>
      <p:sp>
        <p:nvSpPr>
          <p:cNvPr id="4" name="TextBox 3"/>
          <p:cNvSpPr txBox="1"/>
          <p:nvPr/>
        </p:nvSpPr>
        <p:spPr>
          <a:xfrm>
            <a:off x="381000" y="2057400"/>
            <a:ext cx="8610600" cy="4524315"/>
          </a:xfrm>
          <a:prstGeom prst="rect">
            <a:avLst/>
          </a:prstGeom>
          <a:noFill/>
          <a:ln>
            <a:solidFill>
              <a:schemeClr val="accent1"/>
            </a:solidFill>
          </a:ln>
        </p:spPr>
        <p:txBody>
          <a:bodyPr wrap="square" rtlCol="0">
            <a:spAutoFit/>
          </a:bodyPr>
          <a:lstStyle/>
          <a:p>
            <a:r>
              <a:rPr lang="en-US" dirty="0"/>
              <a:t>1ID7yaVDvkYPSP6Wr8FkWJYGaiZYNrdZyT1k5yZoif/mGMvTtURhnyBIDMhx7IFh</a:t>
            </a:r>
          </a:p>
          <a:p>
            <a:r>
              <a:rPr lang="en-US" dirty="0"/>
              <a:t>Fd1MYv369XdZ3jGGr2Sr8rq5SZa3HCqPWzYatLTqamQDbwAsqK6j6nbHtuvwMSb7</a:t>
            </a:r>
          </a:p>
          <a:p>
            <a:r>
              <a:rPr lang="en-US" dirty="0"/>
              <a:t>+JP+qsIWYewPRGAisEdkueymEBZiP55lfbB30SWKBI1/BzlLctWIMqvDCHFtuY1h</a:t>
            </a:r>
          </a:p>
          <a:p>
            <a:r>
              <a:rPr lang="en-US" dirty="0"/>
              <a:t>SwZNaE35YldJ6qkqC53CJuU+tzMdcBhk85BdEXTqv5lxVdI+GV+QDnYCZhJyTC3u</a:t>
            </a:r>
          </a:p>
          <a:p>
            <a:r>
              <a:rPr lang="en-US" dirty="0"/>
              <a:t>t211sZKQRg5GvoP4varD1JbGf/dOjc065yVBzjg0bPOiU8Gt4gB6S92CxQ+56cW4</a:t>
            </a:r>
          </a:p>
          <a:p>
            <a:r>
              <a:rPr lang="en-US" dirty="0"/>
              <a:t>Izj1IJuvdJpHhDDslButZ0x2mJOMspNgMkXYSn4uDuIBhcO40N6S+xHsCpkupsnW</a:t>
            </a:r>
          </a:p>
          <a:p>
            <a:r>
              <a:rPr lang="en-US" dirty="0"/>
              <a:t>8BVjiP8rMh1uzp5wxJ1VjdWbannHtQkegKP3Y4n8hu/W37QNshTRyYgHDhD7xvsk</a:t>
            </a:r>
          </a:p>
          <a:p>
            <a:r>
              <a:rPr lang="en-US" dirty="0"/>
              <a:t>IdWEQ5j+JPQyosCfKcM+og/boZ9SsQEGZemWz1e+F0dHQqwtP0rFNyhGSnPbV8Dt</a:t>
            </a:r>
          </a:p>
          <a:p>
            <a:r>
              <a:rPr lang="en-US" dirty="0"/>
              <a:t>/i9xdPOKrnDDJrW1b4MV7YOdCPMtbdfAptfD7flHYdtmGxfYyidUNhgNF3os9aBI</a:t>
            </a:r>
          </a:p>
          <a:p>
            <a:r>
              <a:rPr lang="en-US" dirty="0"/>
              <a:t>0qA9MOi8GyJQNmj1Lv5Jn3x+sQVn40+QkgpGIhsH26daUaFUtOaaa5hlWc6CE2T+</a:t>
            </a:r>
          </a:p>
          <a:p>
            <a:r>
              <a:rPr lang="en-US" dirty="0"/>
              <a:t>nqY32vkbD8NuWy2MJ2wOV+fqFKuS5FjbWKopORhEsioyJ1AISm9AKK4qSf4TIHvv</a:t>
            </a:r>
          </a:p>
          <a:p>
            <a:r>
              <a:rPr lang="en-US" dirty="0"/>
              <a:t>ISTaRsS0WKqtHNPoFmzwl4iyt1/MMpqsyzVYyGJ6l7+dlcTv7cl3Yy1b50ESCD7W</a:t>
            </a:r>
          </a:p>
          <a:p>
            <a:r>
              <a:rPr lang="en-US" dirty="0"/>
              <a:t>g7aShbfTOvseKfqx+zEFFEeHfEoD984L//ppYxKyxSg3B2vvfftxt481ezFdiEQv</a:t>
            </a:r>
          </a:p>
          <a:p>
            <a:r>
              <a:rPr lang="en-US" dirty="0"/>
              <a:t>KqzqwyM3XbMZdGSXpzvWt74VtrY1EcBaWBjU6aKHoDprnHvAHmC9S719JA+C2zLN</a:t>
            </a:r>
          </a:p>
          <a:p>
            <a:r>
              <a:rPr lang="en-US" dirty="0"/>
              <a:t>PqHKBWQIW0l8LIEb3G/TWwFtdYpo1GDyUbwf5DZS1HBvCbNmhhogtm//</a:t>
            </a:r>
            <a:r>
              <a:rPr lang="en-US" dirty="0" err="1"/>
              <a:t>CtS+vTu</a:t>
            </a:r>
            <a:r>
              <a:rPr lang="en-US" dirty="0"/>
              <a:t>/</a:t>
            </a:r>
          </a:p>
          <a:p>
            <a:r>
              <a:rPr lang="en-US" dirty="0"/>
              <a:t>hGR8yFL/+mrcsrD2yIMv8haeZ079</a:t>
            </a:r>
          </a:p>
        </p:txBody>
      </p:sp>
    </p:spTree>
    <p:extLst>
      <p:ext uri="{BB962C8B-B14F-4D97-AF65-F5344CB8AC3E}">
        <p14:creationId xmlns:p14="http://schemas.microsoft.com/office/powerpoint/2010/main" val="179680843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050"/>
                </a:solidFill>
              </a:rPr>
              <a:t>Copy the Key File to Each Server</a:t>
            </a:r>
            <a:endParaRPr lang="en-US" dirty="0">
              <a:solidFill>
                <a:srgbClr val="00B050"/>
              </a:solidFill>
            </a:endParaRPr>
          </a:p>
        </p:txBody>
      </p:sp>
      <p:sp>
        <p:nvSpPr>
          <p:cNvPr id="3" name="TextBox 2"/>
          <p:cNvSpPr txBox="1"/>
          <p:nvPr/>
        </p:nvSpPr>
        <p:spPr>
          <a:xfrm>
            <a:off x="990600" y="1676400"/>
            <a:ext cx="5181600" cy="2308324"/>
          </a:xfrm>
          <a:prstGeom prst="rect">
            <a:avLst/>
          </a:prstGeom>
          <a:noFill/>
        </p:spPr>
        <p:txBody>
          <a:bodyPr wrap="square" rtlCol="0">
            <a:spAutoFit/>
          </a:bodyPr>
          <a:lstStyle/>
          <a:p>
            <a:pPr marL="285750" indent="-285750">
              <a:buFont typeface="Arial" panose="020B0604020202020204" pitchFamily="34" charset="0"/>
              <a:buChar char="•"/>
            </a:pPr>
            <a:r>
              <a:rPr lang="en-US" dirty="0" smtClean="0"/>
              <a:t>Make sure that your </a:t>
            </a:r>
            <a:r>
              <a:rPr lang="en-US" dirty="0" err="1" smtClean="0"/>
              <a:t>keyfile</a:t>
            </a:r>
            <a:r>
              <a:rPr lang="en-US" dirty="0" smtClean="0"/>
              <a:t> is owned by the </a:t>
            </a:r>
            <a:r>
              <a:rPr lang="en-US" dirty="0" err="1" smtClean="0"/>
              <a:t>mongodb</a:t>
            </a:r>
            <a:r>
              <a:rPr lang="en-US" dirty="0" smtClean="0"/>
              <a:t> process.</a:t>
            </a:r>
          </a:p>
          <a:p>
            <a:pPr lvl="1"/>
            <a:r>
              <a:rPr lang="en-US" dirty="0" err="1">
                <a:solidFill>
                  <a:srgbClr val="FF0000"/>
                </a:solidFill>
              </a:rPr>
              <a:t>c</a:t>
            </a:r>
            <a:r>
              <a:rPr lang="en-US" dirty="0" err="1" smtClean="0">
                <a:solidFill>
                  <a:srgbClr val="FF0000"/>
                </a:solidFill>
              </a:rPr>
              <a:t>hown</a:t>
            </a:r>
            <a:r>
              <a:rPr lang="en-US" dirty="0" smtClean="0">
                <a:solidFill>
                  <a:srgbClr val="FF0000"/>
                </a:solidFill>
              </a:rPr>
              <a:t> </a:t>
            </a:r>
            <a:r>
              <a:rPr lang="en-US" dirty="0" err="1" smtClean="0">
                <a:solidFill>
                  <a:srgbClr val="FF0000"/>
                </a:solidFill>
              </a:rPr>
              <a:t>mongodb:mongodb</a:t>
            </a:r>
            <a:r>
              <a:rPr lang="en-US" dirty="0" smtClean="0">
                <a:solidFill>
                  <a:srgbClr val="FF0000"/>
                </a:solidFill>
              </a:rPr>
              <a:t>  /path/to/</a:t>
            </a:r>
            <a:r>
              <a:rPr lang="en-US" dirty="0" err="1" smtClean="0">
                <a:solidFill>
                  <a:srgbClr val="FF0000"/>
                </a:solidFill>
              </a:rPr>
              <a:t>keyfile</a:t>
            </a:r>
            <a:endParaRPr lang="en-US" dirty="0" smtClean="0">
              <a:solidFill>
                <a:srgbClr val="FF0000"/>
              </a:solidFill>
            </a:endParaRPr>
          </a:p>
          <a:p>
            <a:pPr marL="742950" lvl="1" indent="-285750">
              <a:buFont typeface="Arial" panose="020B0604020202020204" pitchFamily="34" charset="0"/>
              <a:buChar char="•"/>
            </a:pPr>
            <a:endParaRPr lang="en-US" dirty="0">
              <a:solidFill>
                <a:srgbClr val="FF0000"/>
              </a:solidFill>
            </a:endParaRPr>
          </a:p>
          <a:p>
            <a:pPr lvl="1"/>
            <a:endParaRPr lang="en-US" dirty="0" smtClean="0"/>
          </a:p>
          <a:p>
            <a:pPr marL="285750" indent="-285750">
              <a:buFont typeface="Arial" panose="020B0604020202020204" pitchFamily="34" charset="0"/>
              <a:buChar char="•"/>
            </a:pPr>
            <a:r>
              <a:rPr lang="en-US" dirty="0" smtClean="0"/>
              <a:t>Make sure your permissions are set correctly, the </a:t>
            </a:r>
            <a:r>
              <a:rPr lang="en-US" dirty="0" err="1" smtClean="0"/>
              <a:t>keyfile</a:t>
            </a:r>
            <a:r>
              <a:rPr lang="en-US" dirty="0" smtClean="0"/>
              <a:t> should not have world permissions.  </a:t>
            </a:r>
          </a:p>
          <a:p>
            <a:pPr lvl="1"/>
            <a:r>
              <a:rPr lang="en-US" dirty="0" err="1">
                <a:solidFill>
                  <a:srgbClr val="FF0000"/>
                </a:solidFill>
              </a:rPr>
              <a:t>c</a:t>
            </a:r>
            <a:r>
              <a:rPr lang="en-US" dirty="0" err="1" smtClean="0">
                <a:solidFill>
                  <a:srgbClr val="FF0000"/>
                </a:solidFill>
              </a:rPr>
              <a:t>hmod</a:t>
            </a:r>
            <a:r>
              <a:rPr lang="en-US" dirty="0" smtClean="0">
                <a:solidFill>
                  <a:srgbClr val="FF0000"/>
                </a:solidFill>
              </a:rPr>
              <a:t> 600 /path/to/</a:t>
            </a:r>
            <a:r>
              <a:rPr lang="en-US" dirty="0" err="1" smtClean="0">
                <a:solidFill>
                  <a:srgbClr val="FF0000"/>
                </a:solidFill>
              </a:rPr>
              <a:t>keyfile</a:t>
            </a:r>
            <a:endParaRPr lang="en-US" dirty="0">
              <a:solidFill>
                <a:srgbClr val="FF0000"/>
              </a:solidFill>
            </a:endParaRPr>
          </a:p>
        </p:txBody>
      </p:sp>
    </p:spTree>
    <p:extLst>
      <p:ext uri="{BB962C8B-B14F-4D97-AF65-F5344CB8AC3E}">
        <p14:creationId xmlns:p14="http://schemas.microsoft.com/office/powerpoint/2010/main" val="10461695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050"/>
                </a:solidFill>
              </a:rPr>
              <a:t>Turning on Access Control</a:t>
            </a:r>
            <a:endParaRPr lang="en-US" dirty="0">
              <a:solidFill>
                <a:srgbClr val="00B050"/>
              </a:solidFill>
            </a:endParaRPr>
          </a:p>
        </p:txBody>
      </p:sp>
      <p:sp>
        <p:nvSpPr>
          <p:cNvPr id="3" name="TextBox 2"/>
          <p:cNvSpPr txBox="1"/>
          <p:nvPr/>
        </p:nvSpPr>
        <p:spPr>
          <a:xfrm>
            <a:off x="76200" y="1828800"/>
            <a:ext cx="9067800" cy="3485570"/>
          </a:xfrm>
          <a:prstGeom prst="rect">
            <a:avLst/>
          </a:prstGeom>
          <a:noFill/>
        </p:spPr>
        <p:txBody>
          <a:bodyPr wrap="square" rtlCol="0">
            <a:spAutoFit/>
          </a:bodyPr>
          <a:lstStyle/>
          <a:p>
            <a:pPr marL="342900" indent="-342900">
              <a:lnSpc>
                <a:spcPct val="150000"/>
              </a:lnSpc>
              <a:buFont typeface="+mj-lt"/>
              <a:buAutoNum type="arabicPeriod"/>
            </a:pPr>
            <a:r>
              <a:rPr lang="en-US" sz="2700" dirty="0" smtClean="0"/>
              <a:t>Stop the Balancer.</a:t>
            </a:r>
          </a:p>
          <a:p>
            <a:pPr marL="342900" indent="-342900">
              <a:lnSpc>
                <a:spcPct val="150000"/>
              </a:lnSpc>
              <a:buFont typeface="+mj-lt"/>
              <a:buAutoNum type="arabicPeriod"/>
            </a:pPr>
            <a:r>
              <a:rPr lang="en-US" sz="2700" dirty="0" smtClean="0"/>
              <a:t>Change all configuration files to include the security section. </a:t>
            </a:r>
          </a:p>
          <a:p>
            <a:pPr marL="342900" indent="-342900">
              <a:lnSpc>
                <a:spcPct val="150000"/>
              </a:lnSpc>
              <a:buFont typeface="+mj-lt"/>
              <a:buAutoNum type="arabicPeriod"/>
            </a:pPr>
            <a:r>
              <a:rPr lang="en-US" sz="2700" dirty="0" smtClean="0"/>
              <a:t>Stop all nodes in the cluster simultaneously. </a:t>
            </a:r>
          </a:p>
          <a:p>
            <a:pPr marL="342900" indent="-342900">
              <a:lnSpc>
                <a:spcPct val="150000"/>
              </a:lnSpc>
              <a:buFont typeface="+mj-lt"/>
              <a:buAutoNum type="arabicPeriod"/>
            </a:pPr>
            <a:r>
              <a:rPr lang="en-US" sz="2700" dirty="0" smtClean="0"/>
              <a:t>Restart all nodes.</a:t>
            </a:r>
          </a:p>
          <a:p>
            <a:pPr marL="342900" indent="-342900">
              <a:lnSpc>
                <a:spcPct val="150000"/>
              </a:lnSpc>
              <a:buFont typeface="+mj-lt"/>
              <a:buAutoNum type="arabicPeriod"/>
            </a:pPr>
            <a:r>
              <a:rPr lang="en-US" sz="2700" dirty="0" smtClean="0"/>
              <a:t>Possibly restart all application services</a:t>
            </a:r>
          </a:p>
          <a:p>
            <a:pPr marL="342900" indent="-342900">
              <a:buFont typeface="+mj-lt"/>
              <a:buAutoNum type="arabicPeriod"/>
            </a:pPr>
            <a:endParaRPr lang="en-US" dirty="0" smtClean="0"/>
          </a:p>
        </p:txBody>
      </p:sp>
    </p:spTree>
    <p:extLst>
      <p:ext uri="{BB962C8B-B14F-4D97-AF65-F5344CB8AC3E}">
        <p14:creationId xmlns:p14="http://schemas.microsoft.com/office/powerpoint/2010/main" val="193357431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762000"/>
          </a:xfrm>
        </p:spPr>
        <p:txBody>
          <a:bodyPr>
            <a:normAutofit/>
          </a:bodyPr>
          <a:lstStyle/>
          <a:p>
            <a:r>
              <a:rPr lang="en-US" dirty="0" smtClean="0">
                <a:solidFill>
                  <a:srgbClr val="00B050"/>
                </a:solidFill>
              </a:rPr>
              <a:t>Making Authentication Easy</a:t>
            </a:r>
            <a:endParaRPr lang="en-US" dirty="0">
              <a:solidFill>
                <a:srgbClr val="00B050"/>
              </a:solidFill>
            </a:endParaRPr>
          </a:p>
        </p:txBody>
      </p:sp>
      <p:sp>
        <p:nvSpPr>
          <p:cNvPr id="7" name="Rectangle 6"/>
          <p:cNvSpPr/>
          <p:nvPr/>
        </p:nvSpPr>
        <p:spPr>
          <a:xfrm>
            <a:off x="152400" y="1447800"/>
            <a:ext cx="8915400" cy="1169551"/>
          </a:xfrm>
          <a:prstGeom prst="rect">
            <a:avLst/>
          </a:prstGeom>
        </p:spPr>
        <p:txBody>
          <a:bodyPr wrap="square">
            <a:spAutoFit/>
          </a:bodyPr>
          <a:lstStyle/>
          <a:p>
            <a:pPr marL="285750" indent="-285750">
              <a:buFont typeface="Arial"/>
              <a:buChar char="•"/>
            </a:pPr>
            <a:r>
              <a:rPr lang="en-US" dirty="0" smtClean="0"/>
              <a:t>Add an Alias to your .</a:t>
            </a:r>
            <a:r>
              <a:rPr lang="en-US" dirty="0" err="1" smtClean="0"/>
              <a:t>bashrc</a:t>
            </a:r>
            <a:r>
              <a:rPr lang="en-US" dirty="0" smtClean="0"/>
              <a:t> file   (</a:t>
            </a:r>
            <a:r>
              <a:rPr lang="en-US" dirty="0" err="1" smtClean="0"/>
              <a:t>linux</a:t>
            </a:r>
            <a:r>
              <a:rPr lang="en-US" dirty="0" smtClean="0"/>
              <a:t>)</a:t>
            </a:r>
          </a:p>
          <a:p>
            <a:pPr marL="285750" indent="-285750">
              <a:buFont typeface="Arial"/>
              <a:buChar char="•"/>
            </a:pPr>
            <a:r>
              <a:rPr lang="en-US" dirty="0" smtClean="0"/>
              <a:t>Don’t include your password, the shell will prompt you.</a:t>
            </a:r>
          </a:p>
          <a:p>
            <a:endParaRPr lang="en-US" dirty="0" smtClean="0"/>
          </a:p>
          <a:p>
            <a:r>
              <a:rPr lang="en-US" sz="1600" dirty="0"/>
              <a:t>alias mongo='/</a:t>
            </a:r>
            <a:r>
              <a:rPr lang="en-US" sz="1600" dirty="0" err="1"/>
              <a:t>usr</a:t>
            </a:r>
            <a:r>
              <a:rPr lang="en-US" sz="1600" dirty="0"/>
              <a:t>/bin/mongo -u </a:t>
            </a:r>
            <a:r>
              <a:rPr lang="en-US" sz="1600" dirty="0" err="1"/>
              <a:t>kelly.collard</a:t>
            </a:r>
            <a:r>
              <a:rPr lang="en-US" sz="1600" dirty="0"/>
              <a:t> </a:t>
            </a:r>
            <a:r>
              <a:rPr lang="en-US" sz="1600" dirty="0" smtClean="0"/>
              <a:t>-p -</a:t>
            </a:r>
            <a:r>
              <a:rPr lang="en-US" sz="1600" dirty="0"/>
              <a:t>-</a:t>
            </a:r>
            <a:r>
              <a:rPr lang="en-US" sz="1600" dirty="0" err="1"/>
              <a:t>authenticationDatabase</a:t>
            </a:r>
            <a:r>
              <a:rPr lang="en-US" sz="1600" dirty="0"/>
              <a:t> admin'</a:t>
            </a:r>
          </a:p>
        </p:txBody>
      </p:sp>
      <p:pic>
        <p:nvPicPr>
          <p:cNvPr id="9" name="Picture 8" descr="Screen Shot 2016-07-11 at 2.59.04 PM.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52800" y="3048000"/>
            <a:ext cx="5715000" cy="3747775"/>
          </a:xfrm>
          <a:prstGeom prst="rect">
            <a:avLst/>
          </a:prstGeom>
        </p:spPr>
      </p:pic>
      <p:sp>
        <p:nvSpPr>
          <p:cNvPr id="11" name="TextBox 10"/>
          <p:cNvSpPr txBox="1"/>
          <p:nvPr/>
        </p:nvSpPr>
        <p:spPr>
          <a:xfrm>
            <a:off x="457200" y="4343400"/>
            <a:ext cx="2480367" cy="646331"/>
          </a:xfrm>
          <a:prstGeom prst="rect">
            <a:avLst/>
          </a:prstGeom>
          <a:noFill/>
        </p:spPr>
        <p:txBody>
          <a:bodyPr wrap="none" rtlCol="0">
            <a:spAutoFit/>
          </a:bodyPr>
          <a:lstStyle/>
          <a:p>
            <a:r>
              <a:rPr lang="en-US" sz="3600" dirty="0" err="1" smtClean="0">
                <a:solidFill>
                  <a:srgbClr val="008000"/>
                </a:solidFill>
              </a:rPr>
              <a:t>Robomongo</a:t>
            </a:r>
            <a:endParaRPr lang="en-US" sz="3600" dirty="0">
              <a:solidFill>
                <a:srgbClr val="008000"/>
              </a:solidFill>
            </a:endParaRPr>
          </a:p>
        </p:txBody>
      </p:sp>
    </p:spTree>
    <p:extLst>
      <p:ext uri="{BB962C8B-B14F-4D97-AF65-F5344CB8AC3E}">
        <p14:creationId xmlns:p14="http://schemas.microsoft.com/office/powerpoint/2010/main" val="25368775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066800"/>
          </a:xfrm>
        </p:spPr>
        <p:txBody>
          <a:bodyPr/>
          <a:lstStyle/>
          <a:p>
            <a:r>
              <a:rPr lang="en-US" dirty="0" err="1" smtClean="0">
                <a:solidFill>
                  <a:srgbClr val="00B050"/>
                </a:solidFill>
              </a:rPr>
              <a:t>MongoDB</a:t>
            </a:r>
            <a:r>
              <a:rPr lang="en-US" dirty="0" smtClean="0">
                <a:solidFill>
                  <a:srgbClr val="00B050"/>
                </a:solidFill>
              </a:rPr>
              <a:t> Compass</a:t>
            </a:r>
            <a:endParaRPr lang="en-US" dirty="0">
              <a:solidFill>
                <a:srgbClr val="00B050"/>
              </a:solidFill>
            </a:endParaRPr>
          </a:p>
        </p:txBody>
      </p:sp>
      <p:sp>
        <p:nvSpPr>
          <p:cNvPr id="3" name="TextBox 2"/>
          <p:cNvSpPr txBox="1"/>
          <p:nvPr/>
        </p:nvSpPr>
        <p:spPr>
          <a:xfrm>
            <a:off x="228600" y="1219200"/>
            <a:ext cx="8382000" cy="830997"/>
          </a:xfrm>
          <a:prstGeom prst="rect">
            <a:avLst/>
          </a:prstGeom>
          <a:noFill/>
        </p:spPr>
        <p:txBody>
          <a:bodyPr wrap="square" rtlCol="0">
            <a:spAutoFit/>
          </a:bodyPr>
          <a:lstStyle/>
          <a:p>
            <a:pPr marL="171450" indent="-171450">
              <a:buFont typeface="Arial"/>
              <a:buChar char="•"/>
            </a:pPr>
            <a:r>
              <a:rPr lang="en-US" sz="1200" dirty="0"/>
              <a:t>MongoDB Compass allows you to quickly visualize the structure of data in your </a:t>
            </a:r>
            <a:r>
              <a:rPr lang="en-US" sz="1200" dirty="0" smtClean="0"/>
              <a:t>database </a:t>
            </a:r>
          </a:p>
          <a:p>
            <a:pPr marL="171450" indent="-171450">
              <a:buFont typeface="Arial"/>
              <a:buChar char="•"/>
            </a:pPr>
            <a:r>
              <a:rPr lang="en-US" sz="1200" dirty="0" smtClean="0"/>
              <a:t>Perform </a:t>
            </a:r>
            <a:r>
              <a:rPr lang="en-US" sz="1200" dirty="0"/>
              <a:t>ad hoc queries – all with zero knowledge of MongoDB's query language.</a:t>
            </a:r>
          </a:p>
          <a:p>
            <a:endParaRPr lang="en-US" sz="1200" dirty="0"/>
          </a:p>
          <a:p>
            <a:pPr marL="171450" indent="-171450">
              <a:buFont typeface="Arial"/>
              <a:buChar char="•"/>
            </a:pPr>
            <a:r>
              <a:rPr lang="en-US" sz="1200" dirty="0"/>
              <a:t>Compass is available as part of the MongoDB Professional and MongoDB Enterprise Advanced subscriptions.</a:t>
            </a:r>
          </a:p>
        </p:txBody>
      </p:sp>
      <p:pic>
        <p:nvPicPr>
          <p:cNvPr id="4" name="Picture 3" descr="Compas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362200"/>
            <a:ext cx="7269242" cy="4343400"/>
          </a:xfrm>
          <a:prstGeom prst="rect">
            <a:avLst/>
          </a:prstGeom>
        </p:spPr>
      </p:pic>
    </p:spTree>
    <p:extLst>
      <p:ext uri="{BB962C8B-B14F-4D97-AF65-F5344CB8AC3E}">
        <p14:creationId xmlns:p14="http://schemas.microsoft.com/office/powerpoint/2010/main" val="33327149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00B050"/>
                </a:solidFill>
              </a:rPr>
              <a:t>Complexity is the Enemy of Security</a:t>
            </a:r>
            <a:endParaRPr lang="en-US" dirty="0">
              <a:solidFill>
                <a:srgbClr val="00B050"/>
              </a:solidFill>
            </a:endParaRPr>
          </a:p>
        </p:txBody>
      </p:sp>
      <p:sp>
        <p:nvSpPr>
          <p:cNvPr id="3" name="Content Placeholder 2"/>
          <p:cNvSpPr>
            <a:spLocks noGrp="1"/>
          </p:cNvSpPr>
          <p:nvPr>
            <p:ph sz="half" idx="1"/>
          </p:nvPr>
        </p:nvSpPr>
        <p:spPr/>
        <p:txBody>
          <a:bodyPr/>
          <a:lstStyle/>
          <a:p>
            <a:r>
              <a:rPr lang="en-US" dirty="0" smtClean="0"/>
              <a:t>Security Holes resulting from misconfiguration.</a:t>
            </a:r>
          </a:p>
          <a:p>
            <a:endParaRPr lang="en-US" dirty="0"/>
          </a:p>
          <a:p>
            <a:pPr marL="0" indent="0">
              <a:buNone/>
            </a:pPr>
            <a:endParaRPr lang="en-US" dirty="0" smtClean="0"/>
          </a:p>
          <a:p>
            <a:r>
              <a:rPr lang="en-US" dirty="0" smtClean="0"/>
              <a:t>Under ‘time-to-market’ pressures, neglecting to apply a security layer due to complexity.</a:t>
            </a:r>
            <a:endParaRPr lang="en-US" dirty="0"/>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48200" y="1843881"/>
            <a:ext cx="4038600" cy="4038600"/>
          </a:xfrm>
        </p:spPr>
      </p:pic>
    </p:spTree>
    <p:extLst>
      <p:ext uri="{BB962C8B-B14F-4D97-AF65-F5344CB8AC3E}">
        <p14:creationId xmlns:p14="http://schemas.microsoft.com/office/powerpoint/2010/main" val="396977823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lstStyle/>
          <a:p>
            <a:r>
              <a:rPr lang="en-US" dirty="0" smtClean="0">
                <a:solidFill>
                  <a:srgbClr val="00B050"/>
                </a:solidFill>
              </a:rPr>
              <a:t>Code Example</a:t>
            </a:r>
            <a:endParaRPr lang="en-US" dirty="0">
              <a:solidFill>
                <a:srgbClr val="00B050"/>
              </a:solidFill>
            </a:endParaRPr>
          </a:p>
        </p:txBody>
      </p:sp>
      <p:sp>
        <p:nvSpPr>
          <p:cNvPr id="3" name="TextBox 2"/>
          <p:cNvSpPr txBox="1"/>
          <p:nvPr/>
        </p:nvSpPr>
        <p:spPr>
          <a:xfrm>
            <a:off x="76200" y="914400"/>
            <a:ext cx="7074309" cy="2769989"/>
          </a:xfrm>
          <a:prstGeom prst="rect">
            <a:avLst/>
          </a:prstGeom>
          <a:noFill/>
          <a:ln>
            <a:solidFill>
              <a:srgbClr val="0070C0"/>
            </a:solidFill>
          </a:ln>
        </p:spPr>
        <p:txBody>
          <a:bodyPr wrap="none" rtlCol="0">
            <a:spAutoFit/>
          </a:bodyPr>
          <a:lstStyle/>
          <a:p>
            <a:r>
              <a:rPr lang="en-US" sz="4800" dirty="0">
                <a:solidFill>
                  <a:srgbClr val="FF0000"/>
                </a:solidFill>
              </a:rPr>
              <a:t>Java</a:t>
            </a:r>
            <a:r>
              <a:rPr lang="en-US" dirty="0"/>
              <a:t/>
            </a:r>
            <a:br>
              <a:rPr lang="en-US" dirty="0"/>
            </a:br>
            <a:r>
              <a:rPr lang="en-US" dirty="0">
                <a:hlinkClick r:id="rId2"/>
              </a:rPr>
              <a:t>http://</a:t>
            </a:r>
            <a:r>
              <a:rPr lang="en-US" dirty="0" smtClean="0">
                <a:hlinkClick r:id="rId2"/>
              </a:rPr>
              <a:t>mongodb.github.io/mongo-java-driver/3.0</a:t>
            </a:r>
          </a:p>
          <a:p>
            <a:r>
              <a:rPr lang="en-US" dirty="0" smtClean="0">
                <a:hlinkClick r:id="rId2"/>
              </a:rPr>
              <a:t>/</a:t>
            </a:r>
            <a:r>
              <a:rPr lang="en-US" dirty="0">
                <a:hlinkClick r:id="rId2"/>
              </a:rPr>
              <a:t>driver/reference/connecting/authenticating</a:t>
            </a:r>
            <a:r>
              <a:rPr lang="en-US" dirty="0" smtClean="0">
                <a:hlinkClick r:id="rId2"/>
              </a:rPr>
              <a:t>/</a:t>
            </a:r>
            <a:r>
              <a:rPr lang="en-US" i="1" dirty="0"/>
              <a:t/>
            </a:r>
            <a:br>
              <a:rPr lang="en-US" i="1" dirty="0"/>
            </a:br>
            <a:r>
              <a:rPr lang="en-US" i="1" dirty="0"/>
              <a:t/>
            </a:r>
            <a:br>
              <a:rPr lang="en-US" i="1" dirty="0"/>
            </a:br>
            <a:r>
              <a:rPr lang="en-US" dirty="0" err="1"/>
              <a:t>MongoClientURI</a:t>
            </a:r>
            <a:r>
              <a:rPr lang="en-US" dirty="0"/>
              <a:t> </a:t>
            </a:r>
            <a:r>
              <a:rPr lang="en-US" dirty="0" err="1"/>
              <a:t>uri</a:t>
            </a:r>
            <a:r>
              <a:rPr lang="en-US" dirty="0"/>
              <a:t> =</a:t>
            </a:r>
            <a:r>
              <a:rPr lang="en-US" dirty="0"/>
              <a:t/>
            </a:r>
            <a:br>
              <a:rPr lang="en-US" dirty="0"/>
            </a:br>
            <a:r>
              <a:rPr lang="en-US" dirty="0"/>
              <a:t>new</a:t>
            </a:r>
            <a:r>
              <a:rPr lang="en-US" dirty="0"/>
              <a:t/>
            </a:r>
            <a:br>
              <a:rPr lang="en-US" dirty="0"/>
            </a:br>
            <a:r>
              <a:rPr lang="en-US" dirty="0" err="1"/>
              <a:t>MongoClientURI</a:t>
            </a:r>
            <a:r>
              <a:rPr lang="en-US" dirty="0"/>
              <a:t>("</a:t>
            </a:r>
            <a:r>
              <a:rPr lang="en-US" dirty="0" err="1">
                <a:hlinkClick r:id="rId3"/>
              </a:rPr>
              <a:t>mongodb</a:t>
            </a:r>
            <a:r>
              <a:rPr lang="en-US" dirty="0">
                <a:hlinkClick r:id="rId3"/>
              </a:rPr>
              <a:t>://user1:pwd1@host1/?</a:t>
            </a:r>
            <a:r>
              <a:rPr lang="en-US" dirty="0" err="1">
                <a:hlinkClick r:id="rId3"/>
              </a:rPr>
              <a:t>authSource</a:t>
            </a:r>
            <a:r>
              <a:rPr lang="en-US" dirty="0">
                <a:hlinkClick r:id="rId3"/>
              </a:rPr>
              <a:t>=admin</a:t>
            </a:r>
            <a:r>
              <a:rPr lang="en-US" dirty="0"/>
              <a:t>");</a:t>
            </a:r>
            <a:r>
              <a:rPr lang="en-US" i="1" dirty="0"/>
              <a:t/>
            </a:r>
            <a:br>
              <a:rPr lang="en-US" i="1" dirty="0"/>
            </a:br>
            <a:endParaRPr lang="en-US" i="1" dirty="0" smtClean="0"/>
          </a:p>
        </p:txBody>
      </p:sp>
      <p:sp>
        <p:nvSpPr>
          <p:cNvPr id="4" name="TextBox 3"/>
          <p:cNvSpPr txBox="1"/>
          <p:nvPr/>
        </p:nvSpPr>
        <p:spPr>
          <a:xfrm>
            <a:off x="1981200" y="4267200"/>
            <a:ext cx="7058664" cy="2492990"/>
          </a:xfrm>
          <a:prstGeom prst="rect">
            <a:avLst/>
          </a:prstGeom>
          <a:noFill/>
          <a:ln>
            <a:solidFill>
              <a:srgbClr val="0070C0"/>
            </a:solidFill>
          </a:ln>
        </p:spPr>
        <p:txBody>
          <a:bodyPr wrap="none" rtlCol="0">
            <a:spAutoFit/>
          </a:bodyPr>
          <a:lstStyle/>
          <a:p>
            <a:r>
              <a:rPr lang="en-US" sz="4800" dirty="0">
                <a:solidFill>
                  <a:srgbClr val="FF0000"/>
                </a:solidFill>
              </a:rPr>
              <a:t>Python</a:t>
            </a:r>
            <a:r>
              <a:rPr lang="en-US" i="1" dirty="0"/>
              <a:t/>
            </a:r>
            <a:br>
              <a:rPr lang="en-US" i="1" dirty="0"/>
            </a:br>
            <a:r>
              <a:rPr lang="en-US" dirty="0">
                <a:hlinkClick r:id="rId4"/>
              </a:rPr>
              <a:t>https://</a:t>
            </a:r>
            <a:r>
              <a:rPr lang="en-US" dirty="0" smtClean="0">
                <a:hlinkClick r:id="rId4"/>
              </a:rPr>
              <a:t>api.mongodb.com/python/current/examples/authentication.html</a:t>
            </a:r>
            <a:endParaRPr lang="en-US" dirty="0" smtClean="0"/>
          </a:p>
          <a:p>
            <a:endParaRPr lang="en-US" dirty="0"/>
          </a:p>
          <a:p>
            <a:r>
              <a:rPr lang="en-US" b="1" dirty="0"/>
              <a:t>&gt;&gt;&gt; from</a:t>
            </a:r>
            <a:r>
              <a:rPr lang="en-US" dirty="0"/>
              <a:t> </a:t>
            </a:r>
            <a:r>
              <a:rPr lang="en-US" b="1" dirty="0" err="1"/>
              <a:t>pymongo</a:t>
            </a:r>
            <a:r>
              <a:rPr lang="en-US" dirty="0"/>
              <a:t> </a:t>
            </a:r>
            <a:r>
              <a:rPr lang="en-US" b="1" dirty="0"/>
              <a:t>import</a:t>
            </a:r>
            <a:r>
              <a:rPr lang="en-US" dirty="0"/>
              <a:t> </a:t>
            </a:r>
            <a:r>
              <a:rPr lang="en-US" dirty="0" err="1"/>
              <a:t>MongoClient</a:t>
            </a:r>
            <a:r>
              <a:rPr lang="en-US" dirty="0"/>
              <a:t> </a:t>
            </a:r>
            <a:endParaRPr lang="en-US" dirty="0" smtClean="0"/>
          </a:p>
          <a:p>
            <a:r>
              <a:rPr lang="en-US" b="1" dirty="0" smtClean="0"/>
              <a:t>&gt;&gt;&gt; </a:t>
            </a:r>
            <a:r>
              <a:rPr lang="en-US" dirty="0"/>
              <a:t>client </a:t>
            </a:r>
            <a:r>
              <a:rPr lang="en-US" dirty="0"/>
              <a:t>=</a:t>
            </a:r>
            <a:r>
              <a:rPr lang="en-US" dirty="0"/>
              <a:t> </a:t>
            </a:r>
            <a:r>
              <a:rPr lang="en-US" dirty="0" err="1"/>
              <a:t>MongoClient</a:t>
            </a:r>
            <a:r>
              <a:rPr lang="en-US" dirty="0"/>
              <a:t>(</a:t>
            </a:r>
            <a:r>
              <a:rPr lang="en-US" dirty="0"/>
              <a:t>'example.com'</a:t>
            </a:r>
            <a:r>
              <a:rPr lang="en-US" dirty="0"/>
              <a:t>) </a:t>
            </a:r>
            <a:endParaRPr lang="en-US" dirty="0" smtClean="0"/>
          </a:p>
          <a:p>
            <a:r>
              <a:rPr lang="en-US" b="1" dirty="0" smtClean="0"/>
              <a:t>&gt;&gt;&gt; </a:t>
            </a:r>
            <a:r>
              <a:rPr lang="en-US" dirty="0" err="1"/>
              <a:t>db</a:t>
            </a:r>
            <a:r>
              <a:rPr lang="en-US" dirty="0"/>
              <a:t> </a:t>
            </a:r>
            <a:r>
              <a:rPr lang="en-US" dirty="0"/>
              <a:t>=</a:t>
            </a:r>
            <a:r>
              <a:rPr lang="en-US" dirty="0"/>
              <a:t> </a:t>
            </a:r>
            <a:r>
              <a:rPr lang="en-US" dirty="0" err="1"/>
              <a:t>client</a:t>
            </a:r>
            <a:r>
              <a:rPr lang="en-US" dirty="0" err="1"/>
              <a:t>.</a:t>
            </a:r>
            <a:r>
              <a:rPr lang="en-US" dirty="0" err="1"/>
              <a:t>the_database</a:t>
            </a:r>
            <a:r>
              <a:rPr lang="en-US" dirty="0"/>
              <a:t> </a:t>
            </a:r>
            <a:endParaRPr lang="en-US" dirty="0" smtClean="0"/>
          </a:p>
          <a:p>
            <a:r>
              <a:rPr lang="en-US" b="1" dirty="0" smtClean="0"/>
              <a:t>&gt;&gt;&gt; </a:t>
            </a:r>
            <a:r>
              <a:rPr lang="en-US" dirty="0" err="1"/>
              <a:t>db</a:t>
            </a:r>
            <a:r>
              <a:rPr lang="en-US" dirty="0" err="1"/>
              <a:t>.</a:t>
            </a:r>
            <a:r>
              <a:rPr lang="en-US" dirty="0" err="1"/>
              <a:t>authenticate</a:t>
            </a:r>
            <a:r>
              <a:rPr lang="en-US" dirty="0"/>
              <a:t>(</a:t>
            </a:r>
            <a:r>
              <a:rPr lang="en-US" dirty="0"/>
              <a:t>'user'</a:t>
            </a:r>
            <a:r>
              <a:rPr lang="en-US" dirty="0"/>
              <a:t>, </a:t>
            </a:r>
            <a:r>
              <a:rPr lang="en-US" dirty="0"/>
              <a:t>'password'</a:t>
            </a:r>
            <a:r>
              <a:rPr lang="en-US" dirty="0"/>
              <a:t>, source</a:t>
            </a:r>
            <a:r>
              <a:rPr lang="en-US" dirty="0"/>
              <a:t>='</a:t>
            </a:r>
            <a:r>
              <a:rPr lang="en-US" dirty="0" err="1"/>
              <a:t>source_database</a:t>
            </a:r>
            <a:r>
              <a:rPr lang="en-US" dirty="0"/>
              <a:t>'</a:t>
            </a:r>
            <a:r>
              <a:rPr lang="en-US" dirty="0"/>
              <a:t>)</a:t>
            </a:r>
            <a:endParaRPr lang="en-US" dirty="0"/>
          </a:p>
        </p:txBody>
      </p:sp>
    </p:spTree>
    <p:extLst>
      <p:ext uri="{BB962C8B-B14F-4D97-AF65-F5344CB8AC3E}">
        <p14:creationId xmlns:p14="http://schemas.microsoft.com/office/powerpoint/2010/main" val="6970735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fontScale="90000"/>
          </a:bodyPr>
          <a:lstStyle/>
          <a:p>
            <a:r>
              <a:rPr lang="en-US" dirty="0" smtClean="0">
                <a:solidFill>
                  <a:srgbClr val="00B050"/>
                </a:solidFill>
              </a:rPr>
              <a:t>Using x.509 Certificate Authentication</a:t>
            </a:r>
            <a:endParaRPr lang="en-US" dirty="0">
              <a:solidFill>
                <a:srgbClr val="00B050"/>
              </a:solidFill>
            </a:endParaRPr>
          </a:p>
        </p:txBody>
      </p:sp>
      <p:sp>
        <p:nvSpPr>
          <p:cNvPr id="3" name="TextBox 2"/>
          <p:cNvSpPr txBox="1"/>
          <p:nvPr/>
        </p:nvSpPr>
        <p:spPr>
          <a:xfrm>
            <a:off x="38100" y="1066800"/>
            <a:ext cx="9067800" cy="3139321"/>
          </a:xfrm>
          <a:prstGeom prst="rect">
            <a:avLst/>
          </a:prstGeom>
          <a:noFill/>
          <a:ln>
            <a:noFill/>
          </a:ln>
        </p:spPr>
        <p:txBody>
          <a:bodyPr wrap="square" rtlCol="0">
            <a:spAutoFit/>
          </a:bodyPr>
          <a:lstStyle/>
          <a:p>
            <a:pPr marL="342900" indent="-342900">
              <a:buFont typeface="Arial" panose="020B0604020202020204" pitchFamily="34" charset="0"/>
              <a:buChar char="•"/>
            </a:pPr>
            <a:r>
              <a:rPr lang="en-US" dirty="0"/>
              <a:t>For production use, your MongoDB deployment should use valid certificates generated and signed by a single certificate authority</a:t>
            </a:r>
            <a:r>
              <a:rPr lang="en-US" dirty="0" smtClean="0"/>
              <a:t>.</a:t>
            </a:r>
          </a:p>
          <a:p>
            <a:pPr marL="342900" indent="-342900">
              <a:buFont typeface="Arial" panose="020B0604020202020204" pitchFamily="34" charset="0"/>
              <a:buChar char="•"/>
            </a:pPr>
            <a:r>
              <a:rPr lang="en-US" dirty="0"/>
              <a:t>Before you can use SSL, you must have a .</a:t>
            </a:r>
            <a:r>
              <a:rPr lang="en-US" dirty="0" err="1"/>
              <a:t>pem</a:t>
            </a:r>
            <a:r>
              <a:rPr lang="en-US" dirty="0"/>
              <a:t> file containing a public key certificate and its associated private key</a:t>
            </a:r>
            <a:r>
              <a:rPr lang="en-US" dirty="0" smtClean="0"/>
              <a:t>.</a:t>
            </a:r>
          </a:p>
          <a:p>
            <a:pPr marL="800100" lvl="1" indent="-342900">
              <a:buFont typeface="Arial" panose="020B0604020202020204" pitchFamily="34" charset="0"/>
              <a:buChar char="•"/>
            </a:pPr>
            <a:r>
              <a:rPr lang="en-US" dirty="0" smtClean="0">
                <a:solidFill>
                  <a:srgbClr val="FF0000"/>
                </a:solidFill>
              </a:rPr>
              <a:t>cat </a:t>
            </a:r>
            <a:r>
              <a:rPr lang="en-US" dirty="0" err="1">
                <a:solidFill>
                  <a:srgbClr val="FF0000"/>
                </a:solidFill>
              </a:rPr>
              <a:t>mongodb-cert.key</a:t>
            </a:r>
            <a:r>
              <a:rPr lang="en-US" dirty="0">
                <a:solidFill>
                  <a:srgbClr val="FF0000"/>
                </a:solidFill>
              </a:rPr>
              <a:t> mongodb-cert.crt &gt; </a:t>
            </a:r>
            <a:r>
              <a:rPr lang="en-US" dirty="0" err="1" smtClean="0">
                <a:solidFill>
                  <a:srgbClr val="FF0000"/>
                </a:solidFill>
              </a:rPr>
              <a:t>mongodb.pem</a:t>
            </a:r>
            <a:endParaRPr lang="en-US" dirty="0" smtClean="0">
              <a:solidFill>
                <a:srgbClr val="FF0000"/>
              </a:solidFill>
            </a:endParaRPr>
          </a:p>
          <a:p>
            <a:pPr marL="800100" lvl="1" indent="-342900">
              <a:buFont typeface="Arial" panose="020B0604020202020204" pitchFamily="34" charset="0"/>
              <a:buChar char="•"/>
            </a:pPr>
            <a:r>
              <a:rPr lang="en-US" dirty="0" smtClean="0">
                <a:solidFill>
                  <a:srgbClr val="FF0000"/>
                </a:solidFill>
              </a:rPr>
              <a:t>cat mongodb-ca.crt &gt; </a:t>
            </a:r>
            <a:r>
              <a:rPr lang="en-US" dirty="0" err="1" smtClean="0">
                <a:solidFill>
                  <a:srgbClr val="FF0000"/>
                </a:solidFill>
              </a:rPr>
              <a:t>mongodb-ca.pem</a:t>
            </a:r>
            <a:endParaRPr lang="en-US" dirty="0" smtClean="0">
              <a:solidFill>
                <a:srgbClr val="FF0000"/>
              </a:solidFill>
            </a:endParaRPr>
          </a:p>
          <a:p>
            <a:pPr marL="800100" lvl="1" indent="-342900">
              <a:buFont typeface="Arial" panose="020B0604020202020204" pitchFamily="34" charset="0"/>
              <a:buChar char="•"/>
            </a:pPr>
            <a:endParaRPr lang="en-US" dirty="0">
              <a:solidFill>
                <a:srgbClr val="FF0000"/>
              </a:solidFill>
            </a:endParaRPr>
          </a:p>
          <a:p>
            <a:pPr marL="342900" indent="-342900">
              <a:buFont typeface="Arial" panose="020B0604020202020204" pitchFamily="34" charset="0"/>
              <a:buChar char="•"/>
            </a:pPr>
            <a:r>
              <a:rPr lang="en-US" dirty="0"/>
              <a:t>The MongoDB server supports listening for both TLS/SSL encrypted and unencrypted connections on the same TCP port. This allows MongoDB clusters to use a rolling migration to TLS/SSL encrypted connections.</a:t>
            </a:r>
            <a:endParaRPr lang="en-US" altLang="en-US" dirty="0">
              <a:solidFill>
                <a:srgbClr val="222222"/>
              </a:solidFill>
              <a:latin typeface="Source Code Pro"/>
              <a:cs typeface="Arial" pitchFamily="34" charset="0"/>
            </a:endParaRPr>
          </a:p>
          <a:p>
            <a:pPr marL="800100" lvl="1" indent="-342900">
              <a:buFont typeface="Arial" panose="020B0604020202020204" pitchFamily="34" charset="0"/>
              <a:buChar char="•"/>
            </a:pPr>
            <a:endParaRPr lang="en-US" dirty="0" smtClean="0"/>
          </a:p>
        </p:txBody>
      </p:sp>
      <p:sp>
        <p:nvSpPr>
          <p:cNvPr id="4" name="TextBox 3"/>
          <p:cNvSpPr txBox="1"/>
          <p:nvPr/>
        </p:nvSpPr>
        <p:spPr>
          <a:xfrm>
            <a:off x="256868" y="4571999"/>
            <a:ext cx="8839200" cy="2031325"/>
          </a:xfrm>
          <a:prstGeom prst="rect">
            <a:avLst/>
          </a:prstGeom>
          <a:noFill/>
          <a:ln>
            <a:solidFill>
              <a:schemeClr val="accent1"/>
            </a:solidFill>
          </a:ln>
        </p:spPr>
        <p:txBody>
          <a:bodyPr wrap="square" rtlCol="0">
            <a:spAutoFit/>
          </a:bodyPr>
          <a:lstStyle/>
          <a:p>
            <a:pPr lvl="0"/>
            <a:r>
              <a:rPr lang="en-US" altLang="en-US" dirty="0" smtClean="0">
                <a:solidFill>
                  <a:srgbClr val="222222"/>
                </a:solidFill>
                <a:latin typeface="Source Code Pro"/>
                <a:cs typeface="Arial" pitchFamily="34" charset="0"/>
              </a:rPr>
              <a:t>net</a:t>
            </a:r>
            <a:r>
              <a:rPr lang="en-US" altLang="en-US" dirty="0">
                <a:solidFill>
                  <a:srgbClr val="222222"/>
                </a:solidFill>
                <a:latin typeface="Source Code Pro"/>
                <a:cs typeface="Arial" pitchFamily="34" charset="0"/>
              </a:rPr>
              <a:t>: </a:t>
            </a:r>
          </a:p>
          <a:p>
            <a:pPr lvl="0"/>
            <a:r>
              <a:rPr lang="en-US" altLang="en-US" dirty="0" smtClean="0">
                <a:solidFill>
                  <a:srgbClr val="222222"/>
                </a:solidFill>
                <a:latin typeface="Source Code Pro"/>
                <a:cs typeface="Arial" pitchFamily="34" charset="0"/>
              </a:rPr>
              <a:t>    </a:t>
            </a:r>
            <a:r>
              <a:rPr lang="en-US" altLang="en-US" dirty="0" err="1" smtClean="0">
                <a:solidFill>
                  <a:srgbClr val="222222"/>
                </a:solidFill>
                <a:latin typeface="Source Code Pro"/>
                <a:cs typeface="Arial" pitchFamily="34" charset="0"/>
              </a:rPr>
              <a:t>ssl</a:t>
            </a:r>
            <a:r>
              <a:rPr lang="en-US" altLang="en-US" dirty="0" smtClean="0">
                <a:solidFill>
                  <a:srgbClr val="222222"/>
                </a:solidFill>
                <a:latin typeface="Source Code Pro"/>
                <a:cs typeface="Arial" pitchFamily="34" charset="0"/>
              </a:rPr>
              <a:t>:</a:t>
            </a:r>
          </a:p>
          <a:p>
            <a:pPr lvl="0"/>
            <a:r>
              <a:rPr lang="en-US" altLang="en-US" dirty="0">
                <a:solidFill>
                  <a:srgbClr val="222222"/>
                </a:solidFill>
                <a:latin typeface="Source Code Pro"/>
                <a:cs typeface="Arial" pitchFamily="34" charset="0"/>
              </a:rPr>
              <a:t> </a:t>
            </a:r>
            <a:r>
              <a:rPr lang="en-US" altLang="en-US" dirty="0" smtClean="0">
                <a:solidFill>
                  <a:srgbClr val="222222"/>
                </a:solidFill>
                <a:latin typeface="Source Code Pro"/>
                <a:cs typeface="Arial" pitchFamily="34" charset="0"/>
              </a:rPr>
              <a:t>       </a:t>
            </a:r>
            <a:r>
              <a:rPr lang="en-US" altLang="en-US" dirty="0">
                <a:solidFill>
                  <a:srgbClr val="222222"/>
                </a:solidFill>
                <a:latin typeface="Source Code Pro"/>
                <a:cs typeface="Arial" pitchFamily="34" charset="0"/>
              </a:rPr>
              <a:t>mode: &lt;</a:t>
            </a:r>
            <a:r>
              <a:rPr lang="en-US" altLang="en-US" dirty="0" err="1">
                <a:solidFill>
                  <a:srgbClr val="222222"/>
                </a:solidFill>
                <a:latin typeface="Source Code Pro"/>
                <a:cs typeface="Arial" pitchFamily="34" charset="0"/>
              </a:rPr>
              <a:t>disabled|</a:t>
            </a:r>
            <a:r>
              <a:rPr lang="en-US" altLang="en-US" dirty="0" err="1">
                <a:solidFill>
                  <a:srgbClr val="00B0F0"/>
                </a:solidFill>
                <a:latin typeface="Source Code Pro"/>
                <a:cs typeface="Arial" pitchFamily="34" charset="0"/>
              </a:rPr>
              <a:t>allowSSL</a:t>
            </a:r>
            <a:r>
              <a:rPr lang="en-US" altLang="en-US" dirty="0" err="1">
                <a:solidFill>
                  <a:srgbClr val="222222"/>
                </a:solidFill>
                <a:latin typeface="Source Code Pro"/>
                <a:cs typeface="Arial" pitchFamily="34" charset="0"/>
              </a:rPr>
              <a:t>|</a:t>
            </a:r>
            <a:r>
              <a:rPr lang="en-US" altLang="en-US" dirty="0" err="1">
                <a:solidFill>
                  <a:srgbClr val="FFC000"/>
                </a:solidFill>
                <a:latin typeface="Source Code Pro"/>
                <a:cs typeface="Arial" pitchFamily="34" charset="0"/>
              </a:rPr>
              <a:t>preferSSL</a:t>
            </a:r>
            <a:r>
              <a:rPr lang="en-US" altLang="en-US" dirty="0" err="1">
                <a:solidFill>
                  <a:srgbClr val="222222"/>
                </a:solidFill>
                <a:latin typeface="Source Code Pro"/>
                <a:cs typeface="Arial" pitchFamily="34" charset="0"/>
              </a:rPr>
              <a:t>|</a:t>
            </a:r>
            <a:r>
              <a:rPr lang="en-US" altLang="en-US" dirty="0" err="1">
                <a:solidFill>
                  <a:srgbClr val="00B050"/>
                </a:solidFill>
                <a:latin typeface="Source Code Pro"/>
                <a:cs typeface="Arial" pitchFamily="34" charset="0"/>
              </a:rPr>
              <a:t>requireSSL</a:t>
            </a:r>
            <a:r>
              <a:rPr lang="en-US" altLang="en-US" dirty="0" smtClean="0">
                <a:solidFill>
                  <a:srgbClr val="222222"/>
                </a:solidFill>
                <a:latin typeface="Source Code Pro"/>
                <a:cs typeface="Arial" pitchFamily="34" charset="0"/>
              </a:rPr>
              <a:t>&gt;</a:t>
            </a:r>
          </a:p>
          <a:p>
            <a:pPr lvl="0"/>
            <a:r>
              <a:rPr lang="en-US" altLang="en-US" dirty="0" smtClean="0">
                <a:solidFill>
                  <a:srgbClr val="222222"/>
                </a:solidFill>
                <a:latin typeface="Source Code Pro"/>
                <a:cs typeface="Arial" pitchFamily="34" charset="0"/>
              </a:rPr>
              <a:t>        </a:t>
            </a:r>
            <a:r>
              <a:rPr lang="en-US" altLang="en-US" dirty="0" err="1">
                <a:solidFill>
                  <a:srgbClr val="222222"/>
                </a:solidFill>
                <a:latin typeface="Source Code Pro"/>
                <a:cs typeface="Arial" pitchFamily="34" charset="0"/>
              </a:rPr>
              <a:t>PEMKeyFile</a:t>
            </a:r>
            <a:r>
              <a:rPr lang="en-US" altLang="en-US" dirty="0">
                <a:solidFill>
                  <a:srgbClr val="222222"/>
                </a:solidFill>
                <a:latin typeface="Source Code Pro"/>
                <a:cs typeface="Arial" pitchFamily="34" charset="0"/>
              </a:rPr>
              <a:t>: </a:t>
            </a:r>
            <a:r>
              <a:rPr lang="en-US" altLang="en-US" dirty="0" smtClean="0">
                <a:solidFill>
                  <a:srgbClr val="222222"/>
                </a:solidFill>
                <a:latin typeface="Source Code Pro"/>
                <a:cs typeface="Arial" pitchFamily="34" charset="0"/>
              </a:rPr>
              <a:t>/path/to/</a:t>
            </a:r>
            <a:r>
              <a:rPr lang="en-US" altLang="en-US" dirty="0" err="1" smtClean="0">
                <a:solidFill>
                  <a:srgbClr val="222222"/>
                </a:solidFill>
                <a:latin typeface="Source Code Pro"/>
                <a:cs typeface="Arial" pitchFamily="34" charset="0"/>
              </a:rPr>
              <a:t>ssl-certificate.pem</a:t>
            </a:r>
            <a:endParaRPr lang="en-US" altLang="en-US" dirty="0" smtClean="0">
              <a:solidFill>
                <a:srgbClr val="222222"/>
              </a:solidFill>
              <a:latin typeface="Source Code Pro"/>
              <a:cs typeface="Arial" pitchFamily="34" charset="0"/>
            </a:endParaRPr>
          </a:p>
          <a:p>
            <a:pPr lvl="0"/>
            <a:r>
              <a:rPr lang="en-US" altLang="en-US" dirty="0">
                <a:solidFill>
                  <a:srgbClr val="222222"/>
                </a:solidFill>
                <a:latin typeface="Source Code Pro"/>
                <a:cs typeface="Arial" pitchFamily="34" charset="0"/>
              </a:rPr>
              <a:t> </a:t>
            </a:r>
            <a:r>
              <a:rPr lang="en-US" altLang="en-US" dirty="0" smtClean="0">
                <a:solidFill>
                  <a:srgbClr val="222222"/>
                </a:solidFill>
                <a:latin typeface="Source Code Pro"/>
                <a:cs typeface="Arial" pitchFamily="34" charset="0"/>
              </a:rPr>
              <a:t>       </a:t>
            </a:r>
            <a:r>
              <a:rPr lang="en-US" altLang="en-US" dirty="0" err="1">
                <a:solidFill>
                  <a:srgbClr val="222222"/>
                </a:solidFill>
                <a:latin typeface="Source Code Pro"/>
                <a:cs typeface="Arial" pitchFamily="34" charset="0"/>
              </a:rPr>
              <a:t>CAFile</a:t>
            </a:r>
            <a:r>
              <a:rPr lang="en-US" altLang="en-US" dirty="0">
                <a:solidFill>
                  <a:srgbClr val="222222"/>
                </a:solidFill>
                <a:latin typeface="Source Code Pro"/>
                <a:cs typeface="Arial" pitchFamily="34" charset="0"/>
              </a:rPr>
              <a:t>: </a:t>
            </a:r>
            <a:r>
              <a:rPr lang="en-US" altLang="en-US" dirty="0" smtClean="0">
                <a:solidFill>
                  <a:srgbClr val="222222"/>
                </a:solidFill>
                <a:latin typeface="Source Code Pro"/>
                <a:cs typeface="Arial" pitchFamily="34" charset="0"/>
              </a:rPr>
              <a:t>/path/to/CA-ssl-certificate.crt</a:t>
            </a:r>
          </a:p>
          <a:p>
            <a:pPr lvl="0"/>
            <a:r>
              <a:rPr lang="en-US" dirty="0">
                <a:solidFill>
                  <a:srgbClr val="0070C0"/>
                </a:solidFill>
                <a:latin typeface="Source Code Pro"/>
              </a:rPr>
              <a:t> </a:t>
            </a:r>
            <a:r>
              <a:rPr lang="en-US" dirty="0" smtClean="0">
                <a:solidFill>
                  <a:srgbClr val="0070C0"/>
                </a:solidFill>
                <a:latin typeface="Source Code Pro"/>
              </a:rPr>
              <a:t>       </a:t>
            </a:r>
            <a:r>
              <a:rPr lang="en-US" dirty="0" err="1" smtClean="0">
                <a:latin typeface="Source Code Pro"/>
              </a:rPr>
              <a:t>clusterFile</a:t>
            </a:r>
            <a:r>
              <a:rPr lang="en-US" dirty="0">
                <a:latin typeface="Source Code Pro"/>
              </a:rPr>
              <a:t>:  </a:t>
            </a:r>
            <a:r>
              <a:rPr lang="en-US" altLang="en-US" dirty="0">
                <a:solidFill>
                  <a:srgbClr val="222222"/>
                </a:solidFill>
                <a:latin typeface="Source Code Pro"/>
                <a:cs typeface="Arial" pitchFamily="34" charset="0"/>
              </a:rPr>
              <a:t>/path/to/</a:t>
            </a:r>
            <a:r>
              <a:rPr lang="en-US" altLang="en-US" dirty="0" err="1">
                <a:solidFill>
                  <a:srgbClr val="222222"/>
                </a:solidFill>
                <a:latin typeface="Source Code Pro"/>
                <a:cs typeface="Arial" pitchFamily="34" charset="0"/>
              </a:rPr>
              <a:t>ssl-certificate.pem</a:t>
            </a:r>
            <a:endParaRPr lang="en-US" altLang="en-US" dirty="0">
              <a:solidFill>
                <a:srgbClr val="222222"/>
              </a:solidFill>
              <a:latin typeface="Source Code Pro"/>
              <a:cs typeface="Arial" pitchFamily="34" charset="0"/>
            </a:endParaRPr>
          </a:p>
          <a:p>
            <a:endParaRPr lang="en-US" dirty="0">
              <a:latin typeface="Source Code Pro"/>
            </a:endParaRPr>
          </a:p>
        </p:txBody>
      </p:sp>
    </p:spTree>
    <p:extLst>
      <p:ext uri="{BB962C8B-B14F-4D97-AF65-F5344CB8AC3E}">
        <p14:creationId xmlns:p14="http://schemas.microsoft.com/office/powerpoint/2010/main" val="37181963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5300" y="76200"/>
            <a:ext cx="8229600" cy="838200"/>
          </a:xfrm>
        </p:spPr>
        <p:txBody>
          <a:bodyPr/>
          <a:lstStyle/>
          <a:p>
            <a:r>
              <a:rPr lang="en-US" dirty="0" smtClean="0">
                <a:solidFill>
                  <a:srgbClr val="00B050"/>
                </a:solidFill>
              </a:rPr>
              <a:t>Turning on x.509 Access Control</a:t>
            </a:r>
            <a:endParaRPr lang="en-US" dirty="0">
              <a:solidFill>
                <a:srgbClr val="00B050"/>
              </a:solidFill>
            </a:endParaRPr>
          </a:p>
        </p:txBody>
      </p:sp>
      <p:sp>
        <p:nvSpPr>
          <p:cNvPr id="3" name="TextBox 2"/>
          <p:cNvSpPr txBox="1"/>
          <p:nvPr/>
        </p:nvSpPr>
        <p:spPr>
          <a:xfrm>
            <a:off x="-14748" y="914400"/>
            <a:ext cx="9067800" cy="3416320"/>
          </a:xfrm>
          <a:prstGeom prst="rect">
            <a:avLst/>
          </a:prstGeom>
          <a:noFill/>
        </p:spPr>
        <p:txBody>
          <a:bodyPr wrap="square" rtlCol="0">
            <a:spAutoFit/>
          </a:bodyPr>
          <a:lstStyle/>
          <a:p>
            <a:pPr marL="342900" indent="-342900">
              <a:buFont typeface="+mj-lt"/>
              <a:buAutoNum type="arabicPeriod"/>
            </a:pPr>
            <a:r>
              <a:rPr lang="en-US" sz="2400" dirty="0"/>
              <a:t>For each node of a cluster, </a:t>
            </a:r>
            <a:r>
              <a:rPr lang="en-US" sz="2400" dirty="0" smtClean="0"/>
              <a:t>modify the config files and start </a:t>
            </a:r>
            <a:r>
              <a:rPr lang="en-US" sz="2400" dirty="0"/>
              <a:t>the node with the </a:t>
            </a:r>
            <a:r>
              <a:rPr lang="en-US" sz="2400" dirty="0" smtClean="0"/>
              <a:t>option</a:t>
            </a:r>
            <a:r>
              <a:rPr lang="en-US" sz="2400" dirty="0"/>
              <a:t> </a:t>
            </a:r>
            <a:r>
              <a:rPr lang="en-US" sz="2400" i="1" dirty="0" smtClean="0"/>
              <a:t>sslMode</a:t>
            </a:r>
            <a:r>
              <a:rPr lang="en-US" sz="2400" dirty="0"/>
              <a:t> set to </a:t>
            </a:r>
            <a:r>
              <a:rPr lang="en-US" sz="2400" i="1" dirty="0" smtClean="0"/>
              <a:t>allowSSL</a:t>
            </a:r>
            <a:r>
              <a:rPr lang="en-US" sz="2400" dirty="0" smtClean="0"/>
              <a:t>.</a:t>
            </a:r>
          </a:p>
          <a:p>
            <a:pPr marL="342900" indent="-342900">
              <a:buFont typeface="+mj-lt"/>
              <a:buAutoNum type="arabicPeriod"/>
            </a:pPr>
            <a:endParaRPr lang="en-US" sz="2400" dirty="0" smtClean="0"/>
          </a:p>
          <a:p>
            <a:pPr marL="342900" indent="-342900">
              <a:buFont typeface="+mj-lt"/>
              <a:buAutoNum type="arabicPeriod"/>
            </a:pPr>
            <a:r>
              <a:rPr lang="en-US" sz="2400" dirty="0"/>
              <a:t>Switch all clients to use </a:t>
            </a:r>
            <a:r>
              <a:rPr lang="en-US" sz="2400" dirty="0" smtClean="0"/>
              <a:t>TLS/SSL</a:t>
            </a:r>
            <a:r>
              <a:rPr lang="en-US" sz="2400" dirty="0" smtClean="0"/>
              <a:t>.</a:t>
            </a:r>
          </a:p>
          <a:p>
            <a:pPr marL="342900" indent="-342900">
              <a:buFont typeface="+mj-lt"/>
              <a:buAutoNum type="arabicPeriod"/>
            </a:pPr>
            <a:endParaRPr lang="en-US" sz="2400" dirty="0" smtClean="0"/>
          </a:p>
          <a:p>
            <a:pPr marL="342900" indent="-342900">
              <a:buFont typeface="+mj-lt"/>
              <a:buAutoNum type="arabicPeriod"/>
            </a:pPr>
            <a:r>
              <a:rPr lang="en-US" sz="2400" dirty="0"/>
              <a:t>For each node of a cluster, use the </a:t>
            </a:r>
            <a:r>
              <a:rPr lang="en-US" sz="2400" dirty="0" smtClean="0"/>
              <a:t>setParameter</a:t>
            </a:r>
            <a:r>
              <a:rPr lang="en-US" sz="2400" dirty="0"/>
              <a:t> command to update </a:t>
            </a:r>
            <a:r>
              <a:rPr lang="en-US" sz="2400" dirty="0" smtClean="0"/>
              <a:t>the sslMode</a:t>
            </a:r>
            <a:r>
              <a:rPr lang="en-US" sz="2400" dirty="0"/>
              <a:t> </a:t>
            </a:r>
            <a:r>
              <a:rPr lang="en-US" sz="2400" dirty="0" smtClean="0"/>
              <a:t>to </a:t>
            </a:r>
            <a:r>
              <a:rPr lang="en-US" sz="2400" i="1" dirty="0" smtClean="0"/>
              <a:t>preferSSL</a:t>
            </a:r>
            <a:r>
              <a:rPr lang="en-US" sz="2400" dirty="0" smtClean="0"/>
              <a:t>.</a:t>
            </a:r>
            <a:r>
              <a:rPr lang="en-US" sz="2400" dirty="0"/>
              <a:t> </a:t>
            </a:r>
            <a:r>
              <a:rPr lang="en-US" sz="2400" dirty="0" smtClean="0"/>
              <a:t>With</a:t>
            </a:r>
            <a:r>
              <a:rPr lang="en-US" sz="2400" dirty="0"/>
              <a:t> </a:t>
            </a:r>
            <a:r>
              <a:rPr lang="en-US" sz="2400" i="1" dirty="0"/>
              <a:t>preferSSL</a:t>
            </a:r>
            <a:r>
              <a:rPr lang="en-US" sz="2400" dirty="0"/>
              <a:t> as </a:t>
            </a:r>
            <a:r>
              <a:rPr lang="en-US" sz="2400" dirty="0" smtClean="0"/>
              <a:t>its net.ssl.mode, </a:t>
            </a:r>
            <a:r>
              <a:rPr lang="en-US" sz="2400" dirty="0"/>
              <a:t>the node accepts both TLS/SSL and non-TLS/non-SSL incoming connections, and its connections to other servers use TLS/SSL. </a:t>
            </a:r>
            <a:endParaRPr lang="en-US" sz="2400" dirty="0" smtClean="0"/>
          </a:p>
        </p:txBody>
      </p:sp>
      <p:sp>
        <p:nvSpPr>
          <p:cNvPr id="4" name="TextBox 3"/>
          <p:cNvSpPr txBox="1"/>
          <p:nvPr/>
        </p:nvSpPr>
        <p:spPr>
          <a:xfrm>
            <a:off x="44938" y="4419600"/>
            <a:ext cx="6324600" cy="1569660"/>
          </a:xfrm>
          <a:prstGeom prst="rect">
            <a:avLst/>
          </a:prstGeom>
          <a:noFill/>
          <a:ln>
            <a:solidFill>
              <a:schemeClr val="accent1"/>
            </a:solidFill>
          </a:ln>
        </p:spPr>
        <p:txBody>
          <a:bodyPr wrap="square" rtlCol="0">
            <a:spAutoFit/>
          </a:bodyPr>
          <a:lstStyle/>
          <a:p>
            <a:r>
              <a:rPr lang="en-US" sz="1600" dirty="0" smtClean="0">
                <a:solidFill>
                  <a:srgbClr val="0070C0"/>
                </a:solidFill>
              </a:rPr>
              <a:t>net</a:t>
            </a:r>
            <a:r>
              <a:rPr lang="en-US" sz="1600" dirty="0">
                <a:solidFill>
                  <a:srgbClr val="0070C0"/>
                </a:solidFill>
              </a:rPr>
              <a:t>: </a:t>
            </a:r>
          </a:p>
          <a:p>
            <a:r>
              <a:rPr lang="en-US" sz="1600" dirty="0">
                <a:solidFill>
                  <a:srgbClr val="0070C0"/>
                </a:solidFill>
              </a:rPr>
              <a:t>     </a:t>
            </a:r>
            <a:r>
              <a:rPr lang="en-US" sz="1600" dirty="0" err="1">
                <a:solidFill>
                  <a:srgbClr val="0070C0"/>
                </a:solidFill>
              </a:rPr>
              <a:t>ssl</a:t>
            </a:r>
            <a:r>
              <a:rPr lang="en-US" sz="1600" dirty="0">
                <a:solidFill>
                  <a:srgbClr val="0070C0"/>
                </a:solidFill>
              </a:rPr>
              <a:t>:</a:t>
            </a:r>
          </a:p>
          <a:p>
            <a:r>
              <a:rPr lang="en-US" sz="1600" dirty="0">
                <a:solidFill>
                  <a:srgbClr val="0070C0"/>
                </a:solidFill>
              </a:rPr>
              <a:t>          mode: </a:t>
            </a:r>
            <a:r>
              <a:rPr lang="en-US" sz="1600" dirty="0" smtClean="0">
                <a:solidFill>
                  <a:srgbClr val="0070C0"/>
                </a:solidFill>
              </a:rPr>
              <a:t>allowSSL </a:t>
            </a:r>
            <a:endParaRPr lang="en-US" sz="1600" dirty="0">
              <a:solidFill>
                <a:srgbClr val="0070C0"/>
              </a:solidFill>
            </a:endParaRPr>
          </a:p>
          <a:p>
            <a:r>
              <a:rPr lang="en-US" sz="1600" dirty="0">
                <a:solidFill>
                  <a:srgbClr val="0070C0"/>
                </a:solidFill>
              </a:rPr>
              <a:t>          </a:t>
            </a:r>
            <a:r>
              <a:rPr lang="en-US" sz="1600" dirty="0" err="1">
                <a:solidFill>
                  <a:srgbClr val="0070C0"/>
                </a:solidFill>
              </a:rPr>
              <a:t>PEMKeyFile</a:t>
            </a:r>
            <a:r>
              <a:rPr lang="en-US" sz="1600" dirty="0">
                <a:solidFill>
                  <a:srgbClr val="0070C0"/>
                </a:solidFill>
              </a:rPr>
              <a:t>: </a:t>
            </a:r>
            <a:r>
              <a:rPr lang="en-US" sz="1600" dirty="0">
                <a:solidFill>
                  <a:srgbClr val="0070C0"/>
                </a:solidFill>
              </a:rPr>
              <a:t>&lt;path to TLS/SSL certificate and key PEM </a:t>
            </a:r>
            <a:r>
              <a:rPr lang="en-US" sz="1600" dirty="0" smtClean="0">
                <a:solidFill>
                  <a:srgbClr val="0070C0"/>
                </a:solidFill>
              </a:rPr>
              <a:t>file&gt;</a:t>
            </a:r>
            <a:endParaRPr lang="en-US" sz="1600" dirty="0" smtClean="0">
              <a:solidFill>
                <a:srgbClr val="0070C0"/>
              </a:solidFill>
            </a:endParaRPr>
          </a:p>
          <a:p>
            <a:r>
              <a:rPr lang="en-US" sz="1600" dirty="0" smtClean="0">
                <a:solidFill>
                  <a:srgbClr val="0070C0"/>
                </a:solidFill>
              </a:rPr>
              <a:t>          </a:t>
            </a:r>
            <a:r>
              <a:rPr lang="en-US" sz="1600" dirty="0" err="1" smtClean="0">
                <a:solidFill>
                  <a:srgbClr val="0070C0"/>
                </a:solidFill>
              </a:rPr>
              <a:t>CAFile</a:t>
            </a:r>
            <a:r>
              <a:rPr lang="en-US" sz="1600" dirty="0" smtClean="0">
                <a:solidFill>
                  <a:srgbClr val="0070C0"/>
                </a:solidFill>
              </a:rPr>
              <a:t>: </a:t>
            </a:r>
            <a:r>
              <a:rPr lang="en-US" sz="1600" dirty="0" smtClean="0">
                <a:solidFill>
                  <a:srgbClr val="0070C0"/>
                </a:solidFill>
              </a:rPr>
              <a:t>&lt;path to root CA PEM file&gt;</a:t>
            </a:r>
          </a:p>
          <a:p>
            <a:r>
              <a:rPr lang="en-US" sz="1600" dirty="0" smtClean="0">
                <a:solidFill>
                  <a:srgbClr val="0070C0"/>
                </a:solidFill>
              </a:rPr>
              <a:t>          </a:t>
            </a:r>
            <a:r>
              <a:rPr lang="en-US" sz="1600" dirty="0" err="1" smtClean="0">
                <a:solidFill>
                  <a:srgbClr val="0070C0"/>
                </a:solidFill>
              </a:rPr>
              <a:t>clusterFile</a:t>
            </a:r>
            <a:r>
              <a:rPr lang="en-US" sz="1600" dirty="0" smtClean="0">
                <a:solidFill>
                  <a:srgbClr val="0070C0"/>
                </a:solidFill>
              </a:rPr>
              <a:t>:  &lt;path </a:t>
            </a:r>
            <a:r>
              <a:rPr lang="en-US" sz="1600" dirty="0">
                <a:solidFill>
                  <a:srgbClr val="0070C0"/>
                </a:solidFill>
              </a:rPr>
              <a:t>to x.509 membership certificate and key PEM file&gt;</a:t>
            </a:r>
            <a:endParaRPr lang="en-US" sz="1600" dirty="0">
              <a:solidFill>
                <a:srgbClr val="0070C0"/>
              </a:solidFill>
            </a:endParaRPr>
          </a:p>
        </p:txBody>
      </p:sp>
      <p:sp>
        <p:nvSpPr>
          <p:cNvPr id="5" name="TextBox 4"/>
          <p:cNvSpPr txBox="1"/>
          <p:nvPr/>
        </p:nvSpPr>
        <p:spPr>
          <a:xfrm>
            <a:off x="2514600" y="6248400"/>
            <a:ext cx="6324600" cy="584775"/>
          </a:xfrm>
          <a:prstGeom prst="rect">
            <a:avLst/>
          </a:prstGeom>
          <a:noFill/>
          <a:ln>
            <a:solidFill>
              <a:schemeClr val="accent1"/>
            </a:solidFill>
          </a:ln>
        </p:spPr>
        <p:txBody>
          <a:bodyPr wrap="square" rtlCol="0">
            <a:spAutoFit/>
          </a:bodyPr>
          <a:lstStyle/>
          <a:p>
            <a:r>
              <a:rPr lang="en-US" sz="1600" dirty="0" err="1">
                <a:solidFill>
                  <a:srgbClr val="00B050"/>
                </a:solidFill>
              </a:rPr>
              <a:t>db.getSiblingDB</a:t>
            </a:r>
            <a:r>
              <a:rPr lang="en-US" sz="1600" dirty="0">
                <a:solidFill>
                  <a:srgbClr val="00B050"/>
                </a:solidFill>
              </a:rPr>
              <a:t>('admin')</a:t>
            </a:r>
            <a:r>
              <a:rPr lang="en-US" sz="1600" dirty="0">
                <a:solidFill>
                  <a:srgbClr val="00B050"/>
                </a:solidFill>
              </a:rPr>
              <a:t>.</a:t>
            </a:r>
            <a:r>
              <a:rPr lang="en-US" sz="1600" dirty="0" err="1">
                <a:solidFill>
                  <a:srgbClr val="00B050"/>
                </a:solidFill>
              </a:rPr>
              <a:t>runCommand</a:t>
            </a:r>
            <a:r>
              <a:rPr lang="en-US" sz="1600" dirty="0">
                <a:solidFill>
                  <a:srgbClr val="00B050"/>
                </a:solidFill>
              </a:rPr>
              <a:t>(</a:t>
            </a:r>
            <a:r>
              <a:rPr lang="en-US" sz="1600" dirty="0">
                <a:solidFill>
                  <a:srgbClr val="00B050"/>
                </a:solidFill>
              </a:rPr>
              <a:t> </a:t>
            </a:r>
            <a:r>
              <a:rPr lang="en-US" sz="1600" dirty="0">
                <a:solidFill>
                  <a:srgbClr val="00B050"/>
                </a:solidFill>
              </a:rPr>
              <a:t>{</a:t>
            </a:r>
            <a:r>
              <a:rPr lang="en-US" sz="1600" dirty="0">
                <a:solidFill>
                  <a:srgbClr val="00B050"/>
                </a:solidFill>
              </a:rPr>
              <a:t> setParameter: 1, sslMode: </a:t>
            </a:r>
            <a:r>
              <a:rPr lang="en-US" sz="1600" dirty="0">
                <a:solidFill>
                  <a:srgbClr val="00B050"/>
                </a:solidFill>
              </a:rPr>
              <a:t>"preferSSL"</a:t>
            </a:r>
            <a:r>
              <a:rPr lang="en-US" sz="1600" dirty="0">
                <a:solidFill>
                  <a:srgbClr val="00B050"/>
                </a:solidFill>
              </a:rPr>
              <a:t>, </a:t>
            </a:r>
            <a:r>
              <a:rPr lang="en-US" sz="1600" dirty="0" err="1">
                <a:solidFill>
                  <a:srgbClr val="00B050"/>
                </a:solidFill>
              </a:rPr>
              <a:t>clusterAuthMode</a:t>
            </a:r>
            <a:r>
              <a:rPr lang="en-US" sz="1600" dirty="0">
                <a:solidFill>
                  <a:srgbClr val="00B050"/>
                </a:solidFill>
              </a:rPr>
              <a:t>: </a:t>
            </a:r>
            <a:r>
              <a:rPr lang="en-US" sz="1600" dirty="0">
                <a:solidFill>
                  <a:srgbClr val="00B050"/>
                </a:solidFill>
              </a:rPr>
              <a:t>"sendX509"</a:t>
            </a:r>
            <a:r>
              <a:rPr lang="en-US" sz="1600" dirty="0">
                <a:solidFill>
                  <a:srgbClr val="00B050"/>
                </a:solidFill>
              </a:rPr>
              <a:t> </a:t>
            </a:r>
            <a:r>
              <a:rPr lang="en-US" sz="1600" dirty="0">
                <a:solidFill>
                  <a:srgbClr val="00B050"/>
                </a:solidFill>
              </a:rPr>
              <a:t>}</a:t>
            </a:r>
            <a:r>
              <a:rPr lang="en-US" sz="1600" dirty="0">
                <a:solidFill>
                  <a:srgbClr val="00B050"/>
                </a:solidFill>
              </a:rPr>
              <a:t> </a:t>
            </a:r>
            <a:r>
              <a:rPr lang="en-US" sz="1600" dirty="0">
                <a:solidFill>
                  <a:srgbClr val="00B050"/>
                </a:solidFill>
              </a:rPr>
              <a:t>)</a:t>
            </a:r>
            <a:endParaRPr lang="en-US" sz="1600" dirty="0">
              <a:solidFill>
                <a:srgbClr val="00B050"/>
              </a:solidFill>
            </a:endParaRPr>
          </a:p>
        </p:txBody>
      </p:sp>
    </p:spTree>
    <p:extLst>
      <p:ext uri="{BB962C8B-B14F-4D97-AF65-F5344CB8AC3E}">
        <p14:creationId xmlns:p14="http://schemas.microsoft.com/office/powerpoint/2010/main" val="188257158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5300" y="76200"/>
            <a:ext cx="8229600" cy="838200"/>
          </a:xfrm>
        </p:spPr>
        <p:txBody>
          <a:bodyPr/>
          <a:lstStyle/>
          <a:p>
            <a:r>
              <a:rPr lang="en-US" dirty="0" smtClean="0">
                <a:solidFill>
                  <a:srgbClr val="00B050"/>
                </a:solidFill>
              </a:rPr>
              <a:t>Turning on x.509 Access Control</a:t>
            </a:r>
            <a:endParaRPr lang="en-US" dirty="0">
              <a:solidFill>
                <a:srgbClr val="00B050"/>
              </a:solidFill>
            </a:endParaRPr>
          </a:p>
        </p:txBody>
      </p:sp>
      <p:sp>
        <p:nvSpPr>
          <p:cNvPr id="4" name="TextBox 3"/>
          <p:cNvSpPr txBox="1"/>
          <p:nvPr/>
        </p:nvSpPr>
        <p:spPr>
          <a:xfrm>
            <a:off x="1143000" y="2895600"/>
            <a:ext cx="6324600" cy="1569660"/>
          </a:xfrm>
          <a:prstGeom prst="rect">
            <a:avLst/>
          </a:prstGeom>
          <a:noFill/>
          <a:ln>
            <a:solidFill>
              <a:schemeClr val="accent1"/>
            </a:solidFill>
          </a:ln>
        </p:spPr>
        <p:txBody>
          <a:bodyPr wrap="square" rtlCol="0">
            <a:spAutoFit/>
          </a:bodyPr>
          <a:lstStyle/>
          <a:p>
            <a:r>
              <a:rPr lang="en-US" sz="1600" dirty="0" smtClean="0">
                <a:solidFill>
                  <a:srgbClr val="0070C0"/>
                </a:solidFill>
              </a:rPr>
              <a:t>net</a:t>
            </a:r>
            <a:r>
              <a:rPr lang="en-US" sz="1600" dirty="0">
                <a:solidFill>
                  <a:srgbClr val="0070C0"/>
                </a:solidFill>
              </a:rPr>
              <a:t>: </a:t>
            </a:r>
          </a:p>
          <a:p>
            <a:r>
              <a:rPr lang="en-US" sz="1600" dirty="0">
                <a:solidFill>
                  <a:srgbClr val="0070C0"/>
                </a:solidFill>
              </a:rPr>
              <a:t>     </a:t>
            </a:r>
            <a:r>
              <a:rPr lang="en-US" sz="1600" dirty="0" err="1">
                <a:solidFill>
                  <a:srgbClr val="0070C0"/>
                </a:solidFill>
              </a:rPr>
              <a:t>ssl</a:t>
            </a:r>
            <a:r>
              <a:rPr lang="en-US" sz="1600" dirty="0">
                <a:solidFill>
                  <a:srgbClr val="0070C0"/>
                </a:solidFill>
              </a:rPr>
              <a:t>:</a:t>
            </a:r>
          </a:p>
          <a:p>
            <a:r>
              <a:rPr lang="en-US" sz="1600" dirty="0">
                <a:solidFill>
                  <a:srgbClr val="0070C0"/>
                </a:solidFill>
              </a:rPr>
              <a:t>          mode: </a:t>
            </a:r>
            <a:r>
              <a:rPr lang="en-US" sz="1600" dirty="0" smtClean="0">
                <a:solidFill>
                  <a:srgbClr val="0070C0"/>
                </a:solidFill>
              </a:rPr>
              <a:t>requireSSL </a:t>
            </a:r>
            <a:endParaRPr lang="en-US" sz="1600" dirty="0">
              <a:solidFill>
                <a:srgbClr val="0070C0"/>
              </a:solidFill>
            </a:endParaRPr>
          </a:p>
          <a:p>
            <a:r>
              <a:rPr lang="en-US" sz="1600" dirty="0">
                <a:solidFill>
                  <a:srgbClr val="0070C0"/>
                </a:solidFill>
              </a:rPr>
              <a:t>          </a:t>
            </a:r>
            <a:r>
              <a:rPr lang="en-US" sz="1600" dirty="0" err="1">
                <a:solidFill>
                  <a:srgbClr val="0070C0"/>
                </a:solidFill>
              </a:rPr>
              <a:t>PEMKeyFile</a:t>
            </a:r>
            <a:r>
              <a:rPr lang="en-US" sz="1600" dirty="0">
                <a:solidFill>
                  <a:srgbClr val="0070C0"/>
                </a:solidFill>
              </a:rPr>
              <a:t>: </a:t>
            </a:r>
            <a:r>
              <a:rPr lang="en-US" sz="1600" dirty="0">
                <a:solidFill>
                  <a:srgbClr val="0070C0"/>
                </a:solidFill>
              </a:rPr>
              <a:t>&lt;path to TLS/SSL certificate and key PEM </a:t>
            </a:r>
            <a:r>
              <a:rPr lang="en-US" sz="1600" dirty="0" smtClean="0">
                <a:solidFill>
                  <a:srgbClr val="0070C0"/>
                </a:solidFill>
              </a:rPr>
              <a:t>file&gt;</a:t>
            </a:r>
            <a:endParaRPr lang="en-US" sz="1600" dirty="0" smtClean="0">
              <a:solidFill>
                <a:srgbClr val="0070C0"/>
              </a:solidFill>
            </a:endParaRPr>
          </a:p>
          <a:p>
            <a:r>
              <a:rPr lang="en-US" sz="1600" dirty="0" smtClean="0">
                <a:solidFill>
                  <a:srgbClr val="0070C0"/>
                </a:solidFill>
              </a:rPr>
              <a:t>          </a:t>
            </a:r>
            <a:r>
              <a:rPr lang="en-US" sz="1600" dirty="0" err="1" smtClean="0">
                <a:solidFill>
                  <a:srgbClr val="0070C0"/>
                </a:solidFill>
              </a:rPr>
              <a:t>CAFile</a:t>
            </a:r>
            <a:r>
              <a:rPr lang="en-US" sz="1600" dirty="0" smtClean="0">
                <a:solidFill>
                  <a:srgbClr val="0070C0"/>
                </a:solidFill>
              </a:rPr>
              <a:t>: </a:t>
            </a:r>
            <a:r>
              <a:rPr lang="en-US" sz="1600" dirty="0" smtClean="0">
                <a:solidFill>
                  <a:srgbClr val="0070C0"/>
                </a:solidFill>
              </a:rPr>
              <a:t>&lt;path to root CA PEM file&gt;</a:t>
            </a:r>
          </a:p>
          <a:p>
            <a:r>
              <a:rPr lang="en-US" sz="1600" dirty="0" smtClean="0">
                <a:solidFill>
                  <a:srgbClr val="0070C0"/>
                </a:solidFill>
              </a:rPr>
              <a:t>          </a:t>
            </a:r>
            <a:r>
              <a:rPr lang="en-US" sz="1600" dirty="0" err="1" smtClean="0">
                <a:solidFill>
                  <a:srgbClr val="0070C0"/>
                </a:solidFill>
              </a:rPr>
              <a:t>clusterFile</a:t>
            </a:r>
            <a:r>
              <a:rPr lang="en-US" sz="1600" dirty="0" smtClean="0">
                <a:solidFill>
                  <a:srgbClr val="0070C0"/>
                </a:solidFill>
              </a:rPr>
              <a:t>:  &lt;path </a:t>
            </a:r>
            <a:r>
              <a:rPr lang="en-US" sz="1600" dirty="0">
                <a:solidFill>
                  <a:srgbClr val="0070C0"/>
                </a:solidFill>
              </a:rPr>
              <a:t>to x.509 membership certificate and key PEM file&gt;</a:t>
            </a:r>
            <a:endParaRPr lang="en-US" sz="1600" dirty="0">
              <a:solidFill>
                <a:srgbClr val="0070C0"/>
              </a:solidFill>
            </a:endParaRPr>
          </a:p>
        </p:txBody>
      </p:sp>
      <p:sp>
        <p:nvSpPr>
          <p:cNvPr id="5" name="TextBox 4"/>
          <p:cNvSpPr txBox="1"/>
          <p:nvPr/>
        </p:nvSpPr>
        <p:spPr>
          <a:xfrm>
            <a:off x="152400" y="1981200"/>
            <a:ext cx="6324600" cy="584775"/>
          </a:xfrm>
          <a:prstGeom prst="rect">
            <a:avLst/>
          </a:prstGeom>
          <a:noFill/>
          <a:ln>
            <a:solidFill>
              <a:schemeClr val="accent1"/>
            </a:solidFill>
          </a:ln>
        </p:spPr>
        <p:txBody>
          <a:bodyPr wrap="square" rtlCol="0">
            <a:spAutoFit/>
          </a:bodyPr>
          <a:lstStyle/>
          <a:p>
            <a:r>
              <a:rPr lang="en-US" sz="1600" dirty="0" err="1">
                <a:solidFill>
                  <a:srgbClr val="00B050"/>
                </a:solidFill>
              </a:rPr>
              <a:t>db.getSiblingDB</a:t>
            </a:r>
            <a:r>
              <a:rPr lang="en-US" sz="1600" dirty="0">
                <a:solidFill>
                  <a:srgbClr val="00B050"/>
                </a:solidFill>
              </a:rPr>
              <a:t>('admin')</a:t>
            </a:r>
            <a:r>
              <a:rPr lang="en-US" sz="1600" dirty="0">
                <a:solidFill>
                  <a:srgbClr val="00B050"/>
                </a:solidFill>
              </a:rPr>
              <a:t>.</a:t>
            </a:r>
            <a:r>
              <a:rPr lang="en-US" sz="1600" dirty="0" err="1">
                <a:solidFill>
                  <a:srgbClr val="00B050"/>
                </a:solidFill>
              </a:rPr>
              <a:t>runCommand</a:t>
            </a:r>
            <a:r>
              <a:rPr lang="en-US" sz="1600" dirty="0">
                <a:solidFill>
                  <a:srgbClr val="00B050"/>
                </a:solidFill>
              </a:rPr>
              <a:t>(</a:t>
            </a:r>
            <a:r>
              <a:rPr lang="en-US" sz="1600" dirty="0">
                <a:solidFill>
                  <a:srgbClr val="00B050"/>
                </a:solidFill>
              </a:rPr>
              <a:t> </a:t>
            </a:r>
            <a:r>
              <a:rPr lang="en-US" sz="1600" dirty="0">
                <a:solidFill>
                  <a:srgbClr val="00B050"/>
                </a:solidFill>
              </a:rPr>
              <a:t>{</a:t>
            </a:r>
            <a:r>
              <a:rPr lang="en-US" sz="1600" dirty="0">
                <a:solidFill>
                  <a:srgbClr val="00B050"/>
                </a:solidFill>
              </a:rPr>
              <a:t> setParameter: 1, sslMode: </a:t>
            </a:r>
            <a:r>
              <a:rPr lang="en-US" sz="1600" dirty="0">
                <a:solidFill>
                  <a:srgbClr val="00B050"/>
                </a:solidFill>
              </a:rPr>
              <a:t>"requireSSL"</a:t>
            </a:r>
            <a:r>
              <a:rPr lang="en-US" sz="1600" dirty="0">
                <a:solidFill>
                  <a:srgbClr val="00B050"/>
                </a:solidFill>
              </a:rPr>
              <a:t>, </a:t>
            </a:r>
            <a:r>
              <a:rPr lang="en-US" sz="1600" dirty="0" err="1">
                <a:solidFill>
                  <a:srgbClr val="00B050"/>
                </a:solidFill>
              </a:rPr>
              <a:t>clusterAuthMode</a:t>
            </a:r>
            <a:r>
              <a:rPr lang="en-US" sz="1600" dirty="0">
                <a:solidFill>
                  <a:srgbClr val="00B050"/>
                </a:solidFill>
              </a:rPr>
              <a:t>: </a:t>
            </a:r>
            <a:r>
              <a:rPr lang="en-US" sz="1600" dirty="0">
                <a:solidFill>
                  <a:srgbClr val="00B050"/>
                </a:solidFill>
              </a:rPr>
              <a:t>"x509"</a:t>
            </a:r>
            <a:r>
              <a:rPr lang="en-US" sz="1600" dirty="0">
                <a:solidFill>
                  <a:srgbClr val="00B050"/>
                </a:solidFill>
              </a:rPr>
              <a:t> </a:t>
            </a:r>
            <a:r>
              <a:rPr lang="en-US" sz="1600" dirty="0">
                <a:solidFill>
                  <a:srgbClr val="00B050"/>
                </a:solidFill>
              </a:rPr>
              <a:t>}</a:t>
            </a:r>
            <a:r>
              <a:rPr lang="en-US" sz="1600" dirty="0">
                <a:solidFill>
                  <a:srgbClr val="00B050"/>
                </a:solidFill>
              </a:rPr>
              <a:t> </a:t>
            </a:r>
            <a:r>
              <a:rPr lang="en-US" sz="1600" dirty="0">
                <a:solidFill>
                  <a:srgbClr val="00B050"/>
                </a:solidFill>
              </a:rPr>
              <a:t>)</a:t>
            </a:r>
            <a:endParaRPr lang="en-US" sz="1600" dirty="0">
              <a:solidFill>
                <a:srgbClr val="00B050"/>
              </a:solidFill>
            </a:endParaRPr>
          </a:p>
        </p:txBody>
      </p:sp>
      <p:sp>
        <p:nvSpPr>
          <p:cNvPr id="6" name="TextBox 5"/>
          <p:cNvSpPr txBox="1"/>
          <p:nvPr/>
        </p:nvSpPr>
        <p:spPr>
          <a:xfrm>
            <a:off x="-14748" y="914400"/>
            <a:ext cx="9067800" cy="646331"/>
          </a:xfrm>
          <a:prstGeom prst="rect">
            <a:avLst/>
          </a:prstGeom>
          <a:noFill/>
        </p:spPr>
        <p:txBody>
          <a:bodyPr wrap="square" rtlCol="0">
            <a:spAutoFit/>
          </a:bodyPr>
          <a:lstStyle/>
          <a:p>
            <a:r>
              <a:rPr lang="en-US" dirty="0" smtClean="0"/>
              <a:t>4. Finally use the requireSSL using the setParameter command.</a:t>
            </a:r>
          </a:p>
          <a:p>
            <a:r>
              <a:rPr lang="en-US" dirty="0"/>
              <a:t>	</a:t>
            </a:r>
            <a:r>
              <a:rPr lang="en-US" dirty="0" smtClean="0"/>
              <a:t>Then change all the configuration files to require </a:t>
            </a:r>
            <a:r>
              <a:rPr lang="en-US" dirty="0" err="1" smtClean="0"/>
              <a:t>ssl</a:t>
            </a:r>
            <a:r>
              <a:rPr lang="en-US" dirty="0" smtClean="0"/>
              <a:t>.</a:t>
            </a:r>
          </a:p>
        </p:txBody>
      </p:sp>
    </p:spTree>
    <p:extLst>
      <p:ext uri="{BB962C8B-B14F-4D97-AF65-F5344CB8AC3E}">
        <p14:creationId xmlns:p14="http://schemas.microsoft.com/office/powerpoint/2010/main" val="220464415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533400"/>
          </a:xfrm>
        </p:spPr>
        <p:txBody>
          <a:bodyPr>
            <a:normAutofit fontScale="90000"/>
          </a:bodyPr>
          <a:lstStyle/>
          <a:p>
            <a:r>
              <a:rPr lang="en-US" dirty="0" err="1" smtClean="0">
                <a:solidFill>
                  <a:srgbClr val="00B050"/>
                </a:solidFill>
              </a:rPr>
              <a:t>mongod.conf</a:t>
            </a:r>
            <a:endParaRPr lang="en-US" dirty="0">
              <a:solidFill>
                <a:srgbClr val="00B050"/>
              </a:solidFill>
            </a:endParaRPr>
          </a:p>
        </p:txBody>
      </p:sp>
      <p:sp>
        <p:nvSpPr>
          <p:cNvPr id="3" name="TextBox 2"/>
          <p:cNvSpPr txBox="1"/>
          <p:nvPr/>
        </p:nvSpPr>
        <p:spPr>
          <a:xfrm>
            <a:off x="609600" y="609600"/>
            <a:ext cx="6324600" cy="7478970"/>
          </a:xfrm>
          <a:prstGeom prst="rect">
            <a:avLst/>
          </a:prstGeom>
          <a:noFill/>
          <a:ln>
            <a:solidFill>
              <a:schemeClr val="accent1"/>
            </a:solidFill>
          </a:ln>
        </p:spPr>
        <p:txBody>
          <a:bodyPr wrap="square" rtlCol="0">
            <a:spAutoFit/>
          </a:bodyPr>
          <a:lstStyle/>
          <a:p>
            <a:r>
              <a:rPr lang="en-US" sz="1600" dirty="0" err="1"/>
              <a:t>processManagement</a:t>
            </a:r>
            <a:r>
              <a:rPr lang="en-US" sz="1600" dirty="0"/>
              <a:t>:</a:t>
            </a:r>
          </a:p>
          <a:p>
            <a:r>
              <a:rPr lang="en-US" sz="1600" dirty="0"/>
              <a:t>    fork: true</a:t>
            </a:r>
          </a:p>
          <a:p>
            <a:r>
              <a:rPr lang="en-US" sz="1600" dirty="0"/>
              <a:t>    </a:t>
            </a:r>
            <a:r>
              <a:rPr lang="en-US" sz="1600" dirty="0" err="1"/>
              <a:t>pidFilePath</a:t>
            </a:r>
            <a:r>
              <a:rPr lang="en-US" sz="1600" dirty="0"/>
              <a:t>: /</a:t>
            </a:r>
            <a:r>
              <a:rPr lang="en-US" sz="1600" dirty="0" err="1"/>
              <a:t>var</a:t>
            </a:r>
            <a:r>
              <a:rPr lang="en-US" sz="1600" dirty="0"/>
              <a:t>/run/</a:t>
            </a:r>
            <a:r>
              <a:rPr lang="en-US" sz="1600" dirty="0" err="1"/>
              <a:t>mongodb</a:t>
            </a:r>
            <a:r>
              <a:rPr lang="en-US" sz="1600" dirty="0"/>
              <a:t>/</a:t>
            </a:r>
            <a:r>
              <a:rPr lang="en-US" sz="1600" dirty="0" err="1"/>
              <a:t>mongod.pid</a:t>
            </a:r>
            <a:endParaRPr lang="en-US" sz="1600" dirty="0"/>
          </a:p>
          <a:p>
            <a:endParaRPr lang="en-US" sz="1600" dirty="0"/>
          </a:p>
          <a:p>
            <a:r>
              <a:rPr lang="en-US" sz="1600" dirty="0"/>
              <a:t>storage:</a:t>
            </a:r>
          </a:p>
          <a:p>
            <a:r>
              <a:rPr lang="en-US" sz="1600" dirty="0"/>
              <a:t>    </a:t>
            </a:r>
            <a:r>
              <a:rPr lang="en-US" sz="1600" dirty="0" err="1"/>
              <a:t>dbPath</a:t>
            </a:r>
            <a:r>
              <a:rPr lang="en-US" sz="1600" dirty="0"/>
              <a:t>: "/</a:t>
            </a:r>
            <a:r>
              <a:rPr lang="en-US" sz="1600" dirty="0" err="1"/>
              <a:t>var</a:t>
            </a:r>
            <a:r>
              <a:rPr lang="en-US" sz="1600" dirty="0"/>
              <a:t>/lib/mongo/data"</a:t>
            </a:r>
          </a:p>
          <a:p>
            <a:r>
              <a:rPr lang="en-US" sz="1600" dirty="0"/>
              <a:t>    engine: mmapv1</a:t>
            </a:r>
          </a:p>
          <a:p>
            <a:endParaRPr lang="en-US" sz="1600" dirty="0" smtClean="0"/>
          </a:p>
          <a:p>
            <a:r>
              <a:rPr lang="en-US" sz="1600" dirty="0">
                <a:solidFill>
                  <a:srgbClr val="FF0000"/>
                </a:solidFill>
              </a:rPr>
              <a:t>security:</a:t>
            </a:r>
          </a:p>
          <a:p>
            <a:r>
              <a:rPr lang="en-US" sz="1600" dirty="0">
                <a:solidFill>
                  <a:srgbClr val="FF0000"/>
                </a:solidFill>
              </a:rPr>
              <a:t>    authorization: enabled</a:t>
            </a:r>
          </a:p>
          <a:p>
            <a:r>
              <a:rPr lang="en-US" sz="1600" dirty="0">
                <a:solidFill>
                  <a:srgbClr val="FF0000"/>
                </a:solidFill>
              </a:rPr>
              <a:t>    </a:t>
            </a:r>
            <a:r>
              <a:rPr lang="en-US" sz="1600" dirty="0" err="1">
                <a:solidFill>
                  <a:srgbClr val="FF0000"/>
                </a:solidFill>
              </a:rPr>
              <a:t>clusterAuthMode</a:t>
            </a:r>
            <a:r>
              <a:rPr lang="en-US" sz="1600" dirty="0">
                <a:solidFill>
                  <a:srgbClr val="FF0000"/>
                </a:solidFill>
              </a:rPr>
              <a:t>: x.509</a:t>
            </a:r>
          </a:p>
          <a:p>
            <a:r>
              <a:rPr lang="en-US" sz="1600" dirty="0">
                <a:solidFill>
                  <a:srgbClr val="FF0000"/>
                </a:solidFill>
              </a:rPr>
              <a:t>    </a:t>
            </a:r>
            <a:endParaRPr lang="en-US" sz="1600" dirty="0"/>
          </a:p>
          <a:p>
            <a:r>
              <a:rPr lang="en-US" sz="1600" dirty="0">
                <a:solidFill>
                  <a:srgbClr val="0070C0"/>
                </a:solidFill>
              </a:rPr>
              <a:t>net: </a:t>
            </a:r>
          </a:p>
          <a:p>
            <a:r>
              <a:rPr lang="en-US" sz="1600" dirty="0">
                <a:solidFill>
                  <a:srgbClr val="0070C0"/>
                </a:solidFill>
              </a:rPr>
              <a:t>     </a:t>
            </a:r>
            <a:r>
              <a:rPr lang="en-US" sz="1600" dirty="0" err="1">
                <a:solidFill>
                  <a:srgbClr val="0070C0"/>
                </a:solidFill>
              </a:rPr>
              <a:t>ssl</a:t>
            </a:r>
            <a:r>
              <a:rPr lang="en-US" sz="1600" dirty="0">
                <a:solidFill>
                  <a:srgbClr val="0070C0"/>
                </a:solidFill>
              </a:rPr>
              <a:t>:</a:t>
            </a:r>
          </a:p>
          <a:p>
            <a:r>
              <a:rPr lang="en-US" sz="1600" dirty="0">
                <a:solidFill>
                  <a:srgbClr val="0070C0"/>
                </a:solidFill>
              </a:rPr>
              <a:t>          mode: requireSSL </a:t>
            </a:r>
          </a:p>
          <a:p>
            <a:r>
              <a:rPr lang="en-US" sz="1600" dirty="0">
                <a:solidFill>
                  <a:srgbClr val="0070C0"/>
                </a:solidFill>
              </a:rPr>
              <a:t>          </a:t>
            </a:r>
            <a:r>
              <a:rPr lang="en-US" sz="1600" dirty="0" err="1">
                <a:solidFill>
                  <a:srgbClr val="0070C0"/>
                </a:solidFill>
              </a:rPr>
              <a:t>PEMKeyFile</a:t>
            </a:r>
            <a:r>
              <a:rPr lang="en-US" sz="1600" dirty="0">
                <a:solidFill>
                  <a:srgbClr val="0070C0"/>
                </a:solidFill>
              </a:rPr>
              <a:t>: /</a:t>
            </a:r>
            <a:r>
              <a:rPr lang="en-US" sz="1600" dirty="0" err="1">
                <a:solidFill>
                  <a:srgbClr val="0070C0"/>
                </a:solidFill>
              </a:rPr>
              <a:t>var</a:t>
            </a:r>
            <a:r>
              <a:rPr lang="en-US" sz="1600" dirty="0">
                <a:solidFill>
                  <a:srgbClr val="0070C0"/>
                </a:solidFill>
              </a:rPr>
              <a:t>/lib/mongo/</a:t>
            </a:r>
            <a:r>
              <a:rPr lang="en-US" sz="1600" dirty="0" err="1">
                <a:solidFill>
                  <a:srgbClr val="0070C0"/>
                </a:solidFill>
              </a:rPr>
              <a:t>ssl</a:t>
            </a:r>
            <a:r>
              <a:rPr lang="en-US" sz="1600" dirty="0">
                <a:solidFill>
                  <a:srgbClr val="0070C0"/>
                </a:solidFill>
              </a:rPr>
              <a:t>/</a:t>
            </a:r>
            <a:r>
              <a:rPr lang="en-US" sz="1600" dirty="0" err="1">
                <a:solidFill>
                  <a:srgbClr val="0070C0"/>
                </a:solidFill>
              </a:rPr>
              <a:t>mongodb.pem</a:t>
            </a:r>
            <a:endParaRPr lang="en-US" sz="1600" dirty="0">
              <a:solidFill>
                <a:srgbClr val="0070C0"/>
              </a:solidFill>
            </a:endParaRPr>
          </a:p>
          <a:p>
            <a:r>
              <a:rPr lang="en-US" sz="1600" dirty="0">
                <a:solidFill>
                  <a:srgbClr val="0070C0"/>
                </a:solidFill>
              </a:rPr>
              <a:t>          </a:t>
            </a:r>
            <a:r>
              <a:rPr lang="en-US" sz="1600" dirty="0" err="1">
                <a:solidFill>
                  <a:srgbClr val="0070C0"/>
                </a:solidFill>
              </a:rPr>
              <a:t>CAFile</a:t>
            </a:r>
            <a:r>
              <a:rPr lang="en-US" sz="1600" dirty="0">
                <a:solidFill>
                  <a:srgbClr val="0070C0"/>
                </a:solidFill>
              </a:rPr>
              <a:t>: /</a:t>
            </a:r>
            <a:r>
              <a:rPr lang="en-US" sz="1600" dirty="0" err="1" smtClean="0">
                <a:solidFill>
                  <a:srgbClr val="0070C0"/>
                </a:solidFill>
              </a:rPr>
              <a:t>var</a:t>
            </a:r>
            <a:r>
              <a:rPr lang="en-US" sz="1600" dirty="0" smtClean="0">
                <a:solidFill>
                  <a:srgbClr val="0070C0"/>
                </a:solidFill>
              </a:rPr>
              <a:t>/lib/mongo/</a:t>
            </a:r>
            <a:r>
              <a:rPr lang="en-US" sz="1600" dirty="0" err="1" smtClean="0">
                <a:solidFill>
                  <a:srgbClr val="0070C0"/>
                </a:solidFill>
              </a:rPr>
              <a:t>ssl</a:t>
            </a:r>
            <a:r>
              <a:rPr lang="en-US" sz="1600" dirty="0" smtClean="0">
                <a:solidFill>
                  <a:srgbClr val="0070C0"/>
                </a:solidFill>
              </a:rPr>
              <a:t>/mongodb-CA.crt</a:t>
            </a:r>
          </a:p>
          <a:p>
            <a:r>
              <a:rPr lang="en-US" sz="1600" dirty="0">
                <a:solidFill>
                  <a:srgbClr val="0070C0"/>
                </a:solidFill>
              </a:rPr>
              <a:t> </a:t>
            </a:r>
            <a:r>
              <a:rPr lang="en-US" sz="1600" dirty="0" smtClean="0">
                <a:solidFill>
                  <a:srgbClr val="0070C0"/>
                </a:solidFill>
              </a:rPr>
              <a:t>         </a:t>
            </a:r>
            <a:r>
              <a:rPr lang="en-US" sz="1600" dirty="0" err="1">
                <a:solidFill>
                  <a:srgbClr val="0070C0"/>
                </a:solidFill>
              </a:rPr>
              <a:t>clusterFile</a:t>
            </a:r>
            <a:r>
              <a:rPr lang="en-US" sz="1600" dirty="0">
                <a:solidFill>
                  <a:srgbClr val="0070C0"/>
                </a:solidFill>
              </a:rPr>
              <a:t>:   /</a:t>
            </a:r>
            <a:r>
              <a:rPr lang="en-US" sz="1600" dirty="0" err="1" smtClean="0">
                <a:solidFill>
                  <a:srgbClr val="0070C0"/>
                </a:solidFill>
              </a:rPr>
              <a:t>var</a:t>
            </a:r>
            <a:r>
              <a:rPr lang="en-US" sz="1600" dirty="0" smtClean="0">
                <a:solidFill>
                  <a:srgbClr val="0070C0"/>
                </a:solidFill>
              </a:rPr>
              <a:t>/lib/mongo/</a:t>
            </a:r>
            <a:r>
              <a:rPr lang="en-US" sz="1600" dirty="0" err="1" smtClean="0">
                <a:solidFill>
                  <a:srgbClr val="0070C0"/>
                </a:solidFill>
              </a:rPr>
              <a:t>ssl</a:t>
            </a:r>
            <a:r>
              <a:rPr lang="en-US" sz="1600" dirty="0" smtClean="0">
                <a:solidFill>
                  <a:srgbClr val="0070C0"/>
                </a:solidFill>
              </a:rPr>
              <a:t>/</a:t>
            </a:r>
            <a:r>
              <a:rPr lang="en-US" sz="1600" dirty="0" err="1" smtClean="0">
                <a:solidFill>
                  <a:srgbClr val="0070C0"/>
                </a:solidFill>
              </a:rPr>
              <a:t>mongodb.pem</a:t>
            </a:r>
            <a:endParaRPr lang="en-US" sz="1600" dirty="0">
              <a:solidFill>
                <a:srgbClr val="0070C0"/>
              </a:solidFill>
            </a:endParaRPr>
          </a:p>
          <a:p>
            <a:endParaRPr lang="en-US" sz="1600" dirty="0">
              <a:solidFill>
                <a:srgbClr val="0070C0"/>
              </a:solidFill>
            </a:endParaRPr>
          </a:p>
          <a:p>
            <a:endParaRPr lang="en-US" sz="1600" dirty="0" smtClean="0"/>
          </a:p>
          <a:p>
            <a:r>
              <a:rPr lang="en-US" sz="1600" dirty="0" err="1" smtClean="0"/>
              <a:t>systemLog</a:t>
            </a:r>
            <a:r>
              <a:rPr lang="en-US" sz="1600" dirty="0"/>
              <a:t>:</a:t>
            </a:r>
          </a:p>
          <a:p>
            <a:r>
              <a:rPr lang="en-US" sz="1600" dirty="0"/>
              <a:t>    destination: file</a:t>
            </a:r>
          </a:p>
          <a:p>
            <a:r>
              <a:rPr lang="en-US" sz="1600" dirty="0"/>
              <a:t>    path: "/</a:t>
            </a:r>
            <a:r>
              <a:rPr lang="en-US" sz="1600" dirty="0" err="1"/>
              <a:t>var</a:t>
            </a:r>
            <a:r>
              <a:rPr lang="en-US" sz="1600" dirty="0"/>
              <a:t>/log/mongo/mongod.log"</a:t>
            </a:r>
          </a:p>
          <a:p>
            <a:r>
              <a:rPr lang="en-US" sz="1600" dirty="0"/>
              <a:t>    </a:t>
            </a:r>
            <a:r>
              <a:rPr lang="en-US" sz="1600" dirty="0" err="1"/>
              <a:t>logAppend</a:t>
            </a:r>
            <a:r>
              <a:rPr lang="en-US" sz="1600" dirty="0"/>
              <a:t>: true</a:t>
            </a:r>
          </a:p>
          <a:p>
            <a:r>
              <a:rPr lang="en-US" sz="1600" dirty="0"/>
              <a:t>    </a:t>
            </a:r>
          </a:p>
          <a:p>
            <a:r>
              <a:rPr lang="en-US" sz="1600" dirty="0"/>
              <a:t>net:</a:t>
            </a:r>
          </a:p>
          <a:p>
            <a:r>
              <a:rPr lang="en-US" sz="1600" dirty="0"/>
              <a:t>    port: 10010</a:t>
            </a:r>
          </a:p>
          <a:p>
            <a:endParaRPr lang="en-US" sz="1600" dirty="0"/>
          </a:p>
          <a:p>
            <a:r>
              <a:rPr lang="en-US" sz="1600" dirty="0"/>
              <a:t>replication:</a:t>
            </a:r>
          </a:p>
          <a:p>
            <a:r>
              <a:rPr lang="en-US" sz="1600" dirty="0"/>
              <a:t>    </a:t>
            </a:r>
            <a:r>
              <a:rPr lang="en-US" sz="1600" dirty="0" err="1"/>
              <a:t>replSetName</a:t>
            </a:r>
            <a:r>
              <a:rPr lang="en-US" sz="1600" dirty="0"/>
              <a:t>: rs0</a:t>
            </a:r>
          </a:p>
        </p:txBody>
      </p:sp>
    </p:spTree>
    <p:extLst>
      <p:ext uri="{BB962C8B-B14F-4D97-AF65-F5344CB8AC3E}">
        <p14:creationId xmlns:p14="http://schemas.microsoft.com/office/powerpoint/2010/main" val="77437756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a:bodyPr>
          <a:lstStyle/>
          <a:p>
            <a:r>
              <a:rPr lang="en-US" dirty="0" err="1" smtClean="0">
                <a:solidFill>
                  <a:srgbClr val="00B050"/>
                </a:solidFill>
              </a:rPr>
              <a:t>mongos.conf</a:t>
            </a:r>
            <a:endParaRPr lang="en-US" dirty="0">
              <a:solidFill>
                <a:srgbClr val="00B050"/>
              </a:solidFill>
            </a:endParaRPr>
          </a:p>
        </p:txBody>
      </p:sp>
      <p:sp>
        <p:nvSpPr>
          <p:cNvPr id="4" name="Rectangle 3"/>
          <p:cNvSpPr/>
          <p:nvPr/>
        </p:nvSpPr>
        <p:spPr>
          <a:xfrm>
            <a:off x="457200" y="1066800"/>
            <a:ext cx="8382000" cy="6740307"/>
          </a:xfrm>
          <a:prstGeom prst="rect">
            <a:avLst/>
          </a:prstGeom>
          <a:ln>
            <a:solidFill>
              <a:schemeClr val="accent1"/>
            </a:solidFill>
          </a:ln>
        </p:spPr>
        <p:txBody>
          <a:bodyPr wrap="square">
            <a:spAutoFit/>
          </a:bodyPr>
          <a:lstStyle/>
          <a:p>
            <a:r>
              <a:rPr lang="en-US" dirty="0" err="1"/>
              <a:t>processManagement</a:t>
            </a:r>
            <a:r>
              <a:rPr lang="en-US" dirty="0"/>
              <a:t>:</a:t>
            </a:r>
          </a:p>
          <a:p>
            <a:r>
              <a:rPr lang="en-US" dirty="0"/>
              <a:t>    fork: true</a:t>
            </a:r>
          </a:p>
          <a:p>
            <a:r>
              <a:rPr lang="en-US" dirty="0"/>
              <a:t>    </a:t>
            </a:r>
            <a:r>
              <a:rPr lang="en-US" dirty="0" err="1"/>
              <a:t>pidFilePath</a:t>
            </a:r>
            <a:r>
              <a:rPr lang="en-US" dirty="0"/>
              <a:t>: /</a:t>
            </a:r>
            <a:r>
              <a:rPr lang="en-US" dirty="0" err="1"/>
              <a:t>var</a:t>
            </a:r>
            <a:r>
              <a:rPr lang="en-US" dirty="0"/>
              <a:t>/run/</a:t>
            </a:r>
            <a:r>
              <a:rPr lang="en-US" dirty="0" err="1"/>
              <a:t>mongodb</a:t>
            </a:r>
            <a:r>
              <a:rPr lang="en-US" dirty="0"/>
              <a:t>/</a:t>
            </a:r>
            <a:r>
              <a:rPr lang="en-US" dirty="0" err="1"/>
              <a:t>mongos.pid</a:t>
            </a:r>
            <a:endParaRPr lang="en-US" dirty="0"/>
          </a:p>
          <a:p>
            <a:endParaRPr lang="en-US" dirty="0" smtClean="0"/>
          </a:p>
          <a:p>
            <a:r>
              <a:rPr lang="en-US" dirty="0">
                <a:solidFill>
                  <a:srgbClr val="FF0000"/>
                </a:solidFill>
              </a:rPr>
              <a:t>security:</a:t>
            </a:r>
          </a:p>
          <a:p>
            <a:r>
              <a:rPr lang="en-US" dirty="0">
                <a:solidFill>
                  <a:srgbClr val="FF0000"/>
                </a:solidFill>
              </a:rPr>
              <a:t>    authorization: enabled</a:t>
            </a:r>
          </a:p>
          <a:p>
            <a:r>
              <a:rPr lang="en-US" dirty="0">
                <a:solidFill>
                  <a:srgbClr val="FF0000"/>
                </a:solidFill>
              </a:rPr>
              <a:t>    </a:t>
            </a:r>
            <a:r>
              <a:rPr lang="en-US" dirty="0" err="1">
                <a:solidFill>
                  <a:srgbClr val="FF0000"/>
                </a:solidFill>
              </a:rPr>
              <a:t>clusterAuthMode</a:t>
            </a:r>
            <a:r>
              <a:rPr lang="en-US" dirty="0">
                <a:solidFill>
                  <a:srgbClr val="FF0000"/>
                </a:solidFill>
              </a:rPr>
              <a:t>: x.509</a:t>
            </a:r>
          </a:p>
          <a:p>
            <a:r>
              <a:rPr lang="en-US" dirty="0">
                <a:solidFill>
                  <a:srgbClr val="FF0000"/>
                </a:solidFill>
              </a:rPr>
              <a:t>    </a:t>
            </a:r>
            <a:endParaRPr lang="en-US" dirty="0"/>
          </a:p>
          <a:p>
            <a:r>
              <a:rPr lang="en-US" dirty="0">
                <a:solidFill>
                  <a:srgbClr val="0070C0"/>
                </a:solidFill>
              </a:rPr>
              <a:t>net: </a:t>
            </a:r>
          </a:p>
          <a:p>
            <a:r>
              <a:rPr lang="en-US" dirty="0">
                <a:solidFill>
                  <a:srgbClr val="0070C0"/>
                </a:solidFill>
              </a:rPr>
              <a:t>     </a:t>
            </a:r>
            <a:r>
              <a:rPr lang="en-US" dirty="0" err="1">
                <a:solidFill>
                  <a:srgbClr val="0070C0"/>
                </a:solidFill>
              </a:rPr>
              <a:t>ssl</a:t>
            </a:r>
            <a:r>
              <a:rPr lang="en-US" dirty="0">
                <a:solidFill>
                  <a:srgbClr val="0070C0"/>
                </a:solidFill>
              </a:rPr>
              <a:t>:</a:t>
            </a:r>
          </a:p>
          <a:p>
            <a:r>
              <a:rPr lang="en-US" dirty="0">
                <a:solidFill>
                  <a:srgbClr val="0070C0"/>
                </a:solidFill>
              </a:rPr>
              <a:t>          mode: requireSSL </a:t>
            </a:r>
          </a:p>
          <a:p>
            <a:r>
              <a:rPr lang="en-US" dirty="0">
                <a:solidFill>
                  <a:srgbClr val="0070C0"/>
                </a:solidFill>
              </a:rPr>
              <a:t>          </a:t>
            </a:r>
            <a:r>
              <a:rPr lang="en-US" dirty="0" err="1">
                <a:solidFill>
                  <a:srgbClr val="0070C0"/>
                </a:solidFill>
              </a:rPr>
              <a:t>PEMKeyFile</a:t>
            </a:r>
            <a:r>
              <a:rPr lang="en-US" dirty="0">
                <a:solidFill>
                  <a:srgbClr val="0070C0"/>
                </a:solidFill>
              </a:rPr>
              <a:t>: /</a:t>
            </a:r>
            <a:r>
              <a:rPr lang="en-US" dirty="0" err="1">
                <a:solidFill>
                  <a:srgbClr val="0070C0"/>
                </a:solidFill>
              </a:rPr>
              <a:t>var</a:t>
            </a:r>
            <a:r>
              <a:rPr lang="en-US" dirty="0">
                <a:solidFill>
                  <a:srgbClr val="0070C0"/>
                </a:solidFill>
              </a:rPr>
              <a:t>/lib/mongo/</a:t>
            </a:r>
            <a:r>
              <a:rPr lang="en-US" dirty="0" err="1">
                <a:solidFill>
                  <a:srgbClr val="0070C0"/>
                </a:solidFill>
              </a:rPr>
              <a:t>ssl</a:t>
            </a:r>
            <a:r>
              <a:rPr lang="en-US" dirty="0">
                <a:solidFill>
                  <a:srgbClr val="0070C0"/>
                </a:solidFill>
              </a:rPr>
              <a:t>/</a:t>
            </a:r>
            <a:r>
              <a:rPr lang="en-US" dirty="0" err="1">
                <a:solidFill>
                  <a:srgbClr val="0070C0"/>
                </a:solidFill>
              </a:rPr>
              <a:t>mongodb.pem</a:t>
            </a:r>
            <a:endParaRPr lang="en-US" dirty="0">
              <a:solidFill>
                <a:srgbClr val="0070C0"/>
              </a:solidFill>
            </a:endParaRPr>
          </a:p>
          <a:p>
            <a:r>
              <a:rPr lang="en-US" dirty="0">
                <a:solidFill>
                  <a:srgbClr val="0070C0"/>
                </a:solidFill>
              </a:rPr>
              <a:t>          </a:t>
            </a:r>
            <a:r>
              <a:rPr lang="en-US" dirty="0" err="1">
                <a:solidFill>
                  <a:srgbClr val="0070C0"/>
                </a:solidFill>
              </a:rPr>
              <a:t>CAFile</a:t>
            </a:r>
            <a:r>
              <a:rPr lang="en-US" dirty="0">
                <a:solidFill>
                  <a:srgbClr val="0070C0"/>
                </a:solidFill>
              </a:rPr>
              <a:t>: /</a:t>
            </a:r>
            <a:r>
              <a:rPr lang="en-US" dirty="0" err="1" smtClean="0">
                <a:solidFill>
                  <a:srgbClr val="0070C0"/>
                </a:solidFill>
              </a:rPr>
              <a:t>var</a:t>
            </a:r>
            <a:r>
              <a:rPr lang="en-US" dirty="0" smtClean="0">
                <a:solidFill>
                  <a:srgbClr val="0070C0"/>
                </a:solidFill>
              </a:rPr>
              <a:t>/lib/mongo/</a:t>
            </a:r>
            <a:r>
              <a:rPr lang="en-US" dirty="0" err="1" smtClean="0">
                <a:solidFill>
                  <a:srgbClr val="0070C0"/>
                </a:solidFill>
              </a:rPr>
              <a:t>ssl</a:t>
            </a:r>
            <a:r>
              <a:rPr lang="en-US" dirty="0" smtClean="0">
                <a:solidFill>
                  <a:srgbClr val="0070C0"/>
                </a:solidFill>
              </a:rPr>
              <a:t>/mongodb-CA.crt</a:t>
            </a:r>
          </a:p>
          <a:p>
            <a:r>
              <a:rPr lang="en-US" dirty="0">
                <a:solidFill>
                  <a:srgbClr val="0070C0"/>
                </a:solidFill>
              </a:rPr>
              <a:t>          </a:t>
            </a:r>
            <a:r>
              <a:rPr lang="en-US" dirty="0" err="1">
                <a:solidFill>
                  <a:srgbClr val="0070C0"/>
                </a:solidFill>
              </a:rPr>
              <a:t>clusterFile</a:t>
            </a:r>
            <a:r>
              <a:rPr lang="en-US" dirty="0">
                <a:solidFill>
                  <a:srgbClr val="0070C0"/>
                </a:solidFill>
              </a:rPr>
              <a:t>:   /</a:t>
            </a:r>
            <a:r>
              <a:rPr lang="en-US" dirty="0" err="1" smtClean="0">
                <a:solidFill>
                  <a:srgbClr val="0070C0"/>
                </a:solidFill>
              </a:rPr>
              <a:t>var</a:t>
            </a:r>
            <a:r>
              <a:rPr lang="en-US" dirty="0" smtClean="0">
                <a:solidFill>
                  <a:srgbClr val="0070C0"/>
                </a:solidFill>
              </a:rPr>
              <a:t>/lib/mongo/</a:t>
            </a:r>
            <a:r>
              <a:rPr lang="en-US" dirty="0" err="1" smtClean="0">
                <a:solidFill>
                  <a:srgbClr val="0070C0"/>
                </a:solidFill>
              </a:rPr>
              <a:t>ssl</a:t>
            </a:r>
            <a:r>
              <a:rPr lang="en-US" dirty="0" smtClean="0">
                <a:solidFill>
                  <a:srgbClr val="0070C0"/>
                </a:solidFill>
              </a:rPr>
              <a:t>/</a:t>
            </a:r>
            <a:r>
              <a:rPr lang="en-US" dirty="0" err="1" smtClean="0">
                <a:solidFill>
                  <a:srgbClr val="0070C0"/>
                </a:solidFill>
              </a:rPr>
              <a:t>mongodb.pem</a:t>
            </a:r>
            <a:endParaRPr lang="en-US" dirty="0">
              <a:solidFill>
                <a:srgbClr val="0070C0"/>
              </a:solidFill>
            </a:endParaRPr>
          </a:p>
          <a:p>
            <a:endParaRPr lang="en-US" dirty="0">
              <a:solidFill>
                <a:srgbClr val="0070C0"/>
              </a:solidFill>
            </a:endParaRPr>
          </a:p>
          <a:p>
            <a:endParaRPr lang="en-US" dirty="0"/>
          </a:p>
          <a:p>
            <a:r>
              <a:rPr lang="en-US" dirty="0" err="1"/>
              <a:t>systemLog</a:t>
            </a:r>
            <a:r>
              <a:rPr lang="en-US" dirty="0"/>
              <a:t>:</a:t>
            </a:r>
          </a:p>
          <a:p>
            <a:r>
              <a:rPr lang="en-US" dirty="0"/>
              <a:t>    destination: file</a:t>
            </a:r>
          </a:p>
          <a:p>
            <a:r>
              <a:rPr lang="en-US" dirty="0"/>
              <a:t>    path: "/</a:t>
            </a:r>
            <a:r>
              <a:rPr lang="en-US" dirty="0" err="1"/>
              <a:t>var</a:t>
            </a:r>
            <a:r>
              <a:rPr lang="en-US" dirty="0"/>
              <a:t>/log/mongo/mongos.log"</a:t>
            </a:r>
          </a:p>
          <a:p>
            <a:r>
              <a:rPr lang="en-US" dirty="0"/>
              <a:t>    </a:t>
            </a:r>
            <a:r>
              <a:rPr lang="en-US" dirty="0" err="1"/>
              <a:t>logAppend</a:t>
            </a:r>
            <a:r>
              <a:rPr lang="en-US" dirty="0"/>
              <a:t>: true</a:t>
            </a:r>
          </a:p>
          <a:p>
            <a:endParaRPr lang="en-US" dirty="0"/>
          </a:p>
          <a:p>
            <a:r>
              <a:rPr lang="en-US" dirty="0" err="1"/>
              <a:t>sharding</a:t>
            </a:r>
            <a:r>
              <a:rPr lang="en-US" dirty="0"/>
              <a:t>:</a:t>
            </a:r>
          </a:p>
          <a:p>
            <a:r>
              <a:rPr lang="en-US" dirty="0"/>
              <a:t>    </a:t>
            </a:r>
            <a:r>
              <a:rPr lang="en-US" sz="1200" dirty="0" err="1"/>
              <a:t>configDB</a:t>
            </a:r>
            <a:r>
              <a:rPr lang="en-US" sz="1200" dirty="0"/>
              <a:t>: </a:t>
            </a:r>
            <a:r>
              <a:rPr lang="en-US" sz="1200" dirty="0" smtClean="0"/>
              <a:t>mongo-cfgdb1.example.com:27019, mongo-cfgdb2.example.com:27019, mongo-cfgdb3.example.com:27019</a:t>
            </a:r>
            <a:endParaRPr lang="en-US" sz="1200" dirty="0"/>
          </a:p>
          <a:p>
            <a:endParaRPr lang="en-US" dirty="0"/>
          </a:p>
        </p:txBody>
      </p:sp>
    </p:spTree>
    <p:extLst>
      <p:ext uri="{BB962C8B-B14F-4D97-AF65-F5344CB8AC3E}">
        <p14:creationId xmlns:p14="http://schemas.microsoft.com/office/powerpoint/2010/main" val="298738329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09600"/>
          </a:xfrm>
        </p:spPr>
        <p:txBody>
          <a:bodyPr>
            <a:normAutofit fontScale="90000"/>
          </a:bodyPr>
          <a:lstStyle/>
          <a:p>
            <a:r>
              <a:rPr lang="en-US" dirty="0" err="1" smtClean="0">
                <a:solidFill>
                  <a:srgbClr val="00B050"/>
                </a:solidFill>
              </a:rPr>
              <a:t>mongodc.conf</a:t>
            </a:r>
            <a:r>
              <a:rPr lang="en-US" dirty="0" smtClean="0">
                <a:solidFill>
                  <a:srgbClr val="00B050"/>
                </a:solidFill>
              </a:rPr>
              <a:t>  (config server)</a:t>
            </a:r>
            <a:endParaRPr lang="en-US" dirty="0">
              <a:solidFill>
                <a:srgbClr val="00B050"/>
              </a:solidFill>
            </a:endParaRPr>
          </a:p>
        </p:txBody>
      </p:sp>
      <p:sp>
        <p:nvSpPr>
          <p:cNvPr id="3" name="TextBox 2"/>
          <p:cNvSpPr txBox="1"/>
          <p:nvPr/>
        </p:nvSpPr>
        <p:spPr>
          <a:xfrm>
            <a:off x="304800" y="533400"/>
            <a:ext cx="8458200" cy="7232749"/>
          </a:xfrm>
          <a:prstGeom prst="rect">
            <a:avLst/>
          </a:prstGeom>
          <a:noFill/>
          <a:ln>
            <a:solidFill>
              <a:schemeClr val="accent1"/>
            </a:solidFill>
          </a:ln>
        </p:spPr>
        <p:txBody>
          <a:bodyPr wrap="square" rtlCol="0">
            <a:spAutoFit/>
          </a:bodyPr>
          <a:lstStyle/>
          <a:p>
            <a:r>
              <a:rPr lang="en-US" sz="1600" dirty="0" err="1"/>
              <a:t>sharding</a:t>
            </a:r>
            <a:r>
              <a:rPr lang="en-US" sz="1600" dirty="0"/>
              <a:t>:</a:t>
            </a:r>
          </a:p>
          <a:p>
            <a:r>
              <a:rPr lang="en-US" sz="1600" dirty="0"/>
              <a:t>   </a:t>
            </a:r>
            <a:r>
              <a:rPr lang="en-US" sz="1600" dirty="0" err="1"/>
              <a:t>clusterRole</a:t>
            </a:r>
            <a:r>
              <a:rPr lang="en-US" sz="1600" dirty="0"/>
              <a:t>: </a:t>
            </a:r>
            <a:r>
              <a:rPr lang="en-US" sz="1600" dirty="0" err="1"/>
              <a:t>configsvr</a:t>
            </a:r>
            <a:endParaRPr lang="en-US" sz="1600" dirty="0"/>
          </a:p>
          <a:p>
            <a:endParaRPr lang="en-US" sz="1600" dirty="0"/>
          </a:p>
          <a:p>
            <a:r>
              <a:rPr lang="en-US" sz="1600" dirty="0" err="1"/>
              <a:t>processManagement</a:t>
            </a:r>
            <a:r>
              <a:rPr lang="en-US" sz="1600" dirty="0"/>
              <a:t>:</a:t>
            </a:r>
          </a:p>
          <a:p>
            <a:r>
              <a:rPr lang="en-US" sz="1600" dirty="0"/>
              <a:t>    fork: true</a:t>
            </a:r>
          </a:p>
          <a:p>
            <a:r>
              <a:rPr lang="en-US" sz="1600" dirty="0"/>
              <a:t>    </a:t>
            </a:r>
            <a:r>
              <a:rPr lang="en-US" sz="1600" dirty="0" err="1"/>
              <a:t>pidFilePath</a:t>
            </a:r>
            <a:r>
              <a:rPr lang="en-US" sz="1600" dirty="0"/>
              <a:t>: /</a:t>
            </a:r>
            <a:r>
              <a:rPr lang="en-US" sz="1600" dirty="0" err="1"/>
              <a:t>var</a:t>
            </a:r>
            <a:r>
              <a:rPr lang="en-US" sz="1600" dirty="0"/>
              <a:t>/run/</a:t>
            </a:r>
            <a:r>
              <a:rPr lang="en-US" sz="1600" dirty="0" err="1"/>
              <a:t>mongodb</a:t>
            </a:r>
            <a:r>
              <a:rPr lang="en-US" sz="1600" dirty="0"/>
              <a:t>/</a:t>
            </a:r>
            <a:r>
              <a:rPr lang="en-US" sz="1600" dirty="0" err="1"/>
              <a:t>mongodc.pid</a:t>
            </a:r>
            <a:endParaRPr lang="en-US" sz="1600" dirty="0"/>
          </a:p>
          <a:p>
            <a:endParaRPr lang="en-US" sz="1600" dirty="0"/>
          </a:p>
          <a:p>
            <a:r>
              <a:rPr lang="en-US" sz="1600" dirty="0"/>
              <a:t>storage:</a:t>
            </a:r>
          </a:p>
          <a:p>
            <a:r>
              <a:rPr lang="en-US" sz="1600" dirty="0"/>
              <a:t>    </a:t>
            </a:r>
            <a:r>
              <a:rPr lang="en-US" sz="1600" dirty="0" err="1"/>
              <a:t>dbPath</a:t>
            </a:r>
            <a:r>
              <a:rPr lang="en-US" sz="1600" dirty="0"/>
              <a:t>: /</a:t>
            </a:r>
            <a:r>
              <a:rPr lang="en-US" sz="1600" dirty="0" err="1"/>
              <a:t>var</a:t>
            </a:r>
            <a:r>
              <a:rPr lang="en-US" sz="1600" dirty="0"/>
              <a:t>/lib/mongo/</a:t>
            </a:r>
            <a:r>
              <a:rPr lang="en-US" sz="1600" dirty="0" err="1"/>
              <a:t>config</a:t>
            </a:r>
            <a:endParaRPr lang="en-US" sz="1600" dirty="0"/>
          </a:p>
          <a:p>
            <a:r>
              <a:rPr lang="en-US" sz="1600" dirty="0"/>
              <a:t>    engine: mmapv1</a:t>
            </a:r>
          </a:p>
          <a:p>
            <a:endParaRPr lang="en-US" sz="1600" dirty="0" smtClean="0"/>
          </a:p>
          <a:p>
            <a:r>
              <a:rPr lang="en-US" sz="1600" dirty="0" smtClean="0">
                <a:solidFill>
                  <a:srgbClr val="FF0000"/>
                </a:solidFill>
              </a:rPr>
              <a:t>security</a:t>
            </a:r>
            <a:r>
              <a:rPr lang="en-US" sz="1600" dirty="0">
                <a:solidFill>
                  <a:srgbClr val="FF0000"/>
                </a:solidFill>
              </a:rPr>
              <a:t>:</a:t>
            </a:r>
          </a:p>
          <a:p>
            <a:r>
              <a:rPr lang="en-US" sz="1600" dirty="0" smtClean="0">
                <a:solidFill>
                  <a:srgbClr val="FF0000"/>
                </a:solidFill>
              </a:rPr>
              <a:t>    authorization</a:t>
            </a:r>
            <a:r>
              <a:rPr lang="en-US" sz="1600" dirty="0">
                <a:solidFill>
                  <a:srgbClr val="FF0000"/>
                </a:solidFill>
              </a:rPr>
              <a:t>: </a:t>
            </a:r>
            <a:r>
              <a:rPr lang="en-US" sz="1600" dirty="0" smtClean="0">
                <a:solidFill>
                  <a:srgbClr val="FF0000"/>
                </a:solidFill>
              </a:rPr>
              <a:t>enabled</a:t>
            </a:r>
            <a:endParaRPr lang="en-US" sz="1600" dirty="0">
              <a:solidFill>
                <a:srgbClr val="FF0000"/>
              </a:solidFill>
            </a:endParaRPr>
          </a:p>
          <a:p>
            <a:r>
              <a:rPr lang="en-US" sz="1600" dirty="0" smtClean="0">
                <a:solidFill>
                  <a:srgbClr val="FF0000"/>
                </a:solidFill>
              </a:rPr>
              <a:t>    </a:t>
            </a:r>
            <a:r>
              <a:rPr lang="en-US" sz="1600" dirty="0" err="1" smtClean="0">
                <a:solidFill>
                  <a:srgbClr val="FF0000"/>
                </a:solidFill>
              </a:rPr>
              <a:t>clusterAuthMode</a:t>
            </a:r>
            <a:r>
              <a:rPr lang="en-US" sz="1600" dirty="0">
                <a:solidFill>
                  <a:srgbClr val="FF0000"/>
                </a:solidFill>
              </a:rPr>
              <a:t>: </a:t>
            </a:r>
            <a:r>
              <a:rPr lang="en-US" sz="1600" dirty="0" smtClean="0">
                <a:solidFill>
                  <a:srgbClr val="FF0000"/>
                </a:solidFill>
              </a:rPr>
              <a:t>x.509</a:t>
            </a:r>
            <a:endParaRPr lang="en-US" sz="1600" dirty="0">
              <a:solidFill>
                <a:srgbClr val="FF0000"/>
              </a:solidFill>
            </a:endParaRPr>
          </a:p>
          <a:p>
            <a:r>
              <a:rPr lang="en-US" sz="1600" dirty="0" smtClean="0">
                <a:solidFill>
                  <a:srgbClr val="FF0000"/>
                </a:solidFill>
              </a:rPr>
              <a:t>    </a:t>
            </a:r>
            <a:endParaRPr lang="en-US" sz="1600" dirty="0" smtClean="0"/>
          </a:p>
          <a:p>
            <a:r>
              <a:rPr lang="en-US" sz="1600" dirty="0">
                <a:solidFill>
                  <a:srgbClr val="0070C0"/>
                </a:solidFill>
              </a:rPr>
              <a:t>net: </a:t>
            </a:r>
            <a:endParaRPr lang="en-US" sz="1600" dirty="0" smtClean="0">
              <a:solidFill>
                <a:srgbClr val="0070C0"/>
              </a:solidFill>
            </a:endParaRPr>
          </a:p>
          <a:p>
            <a:r>
              <a:rPr lang="en-US" sz="1600" dirty="0" smtClean="0">
                <a:solidFill>
                  <a:srgbClr val="0070C0"/>
                </a:solidFill>
              </a:rPr>
              <a:t>     </a:t>
            </a:r>
            <a:r>
              <a:rPr lang="en-US" sz="1600" dirty="0" err="1" smtClean="0">
                <a:solidFill>
                  <a:srgbClr val="0070C0"/>
                </a:solidFill>
              </a:rPr>
              <a:t>ssl</a:t>
            </a:r>
            <a:r>
              <a:rPr lang="en-US" sz="1600" dirty="0" smtClean="0">
                <a:solidFill>
                  <a:srgbClr val="0070C0"/>
                </a:solidFill>
              </a:rPr>
              <a:t>:</a:t>
            </a:r>
          </a:p>
          <a:p>
            <a:r>
              <a:rPr lang="en-US" sz="1600" dirty="0">
                <a:solidFill>
                  <a:srgbClr val="0070C0"/>
                </a:solidFill>
              </a:rPr>
              <a:t> </a:t>
            </a:r>
            <a:r>
              <a:rPr lang="en-US" sz="1600" dirty="0" smtClean="0">
                <a:solidFill>
                  <a:srgbClr val="0070C0"/>
                </a:solidFill>
              </a:rPr>
              <a:t>         </a:t>
            </a:r>
            <a:r>
              <a:rPr lang="en-US" sz="1600" dirty="0">
                <a:solidFill>
                  <a:srgbClr val="0070C0"/>
                </a:solidFill>
              </a:rPr>
              <a:t>mode: requireSSL </a:t>
            </a:r>
            <a:endParaRPr lang="en-US" sz="1600" dirty="0" smtClean="0">
              <a:solidFill>
                <a:srgbClr val="0070C0"/>
              </a:solidFill>
            </a:endParaRPr>
          </a:p>
          <a:p>
            <a:r>
              <a:rPr lang="en-US" sz="1600" dirty="0">
                <a:solidFill>
                  <a:srgbClr val="0070C0"/>
                </a:solidFill>
              </a:rPr>
              <a:t> </a:t>
            </a:r>
            <a:r>
              <a:rPr lang="en-US" sz="1600" dirty="0" smtClean="0">
                <a:solidFill>
                  <a:srgbClr val="0070C0"/>
                </a:solidFill>
              </a:rPr>
              <a:t>         </a:t>
            </a:r>
            <a:r>
              <a:rPr lang="en-US" sz="1600" dirty="0" err="1" smtClean="0">
                <a:solidFill>
                  <a:srgbClr val="0070C0"/>
                </a:solidFill>
              </a:rPr>
              <a:t>PEMKeyFile</a:t>
            </a:r>
            <a:r>
              <a:rPr lang="en-US" sz="1600" dirty="0">
                <a:solidFill>
                  <a:srgbClr val="0070C0"/>
                </a:solidFill>
              </a:rPr>
              <a:t>: </a:t>
            </a:r>
            <a:r>
              <a:rPr lang="en-US" sz="1600" dirty="0" smtClean="0">
                <a:solidFill>
                  <a:srgbClr val="0070C0"/>
                </a:solidFill>
              </a:rPr>
              <a:t>/</a:t>
            </a:r>
            <a:r>
              <a:rPr lang="en-US" sz="1600" dirty="0" err="1" smtClean="0">
                <a:solidFill>
                  <a:srgbClr val="0070C0"/>
                </a:solidFill>
              </a:rPr>
              <a:t>var</a:t>
            </a:r>
            <a:r>
              <a:rPr lang="en-US" sz="1600" dirty="0" smtClean="0">
                <a:solidFill>
                  <a:srgbClr val="0070C0"/>
                </a:solidFill>
              </a:rPr>
              <a:t>/lib/mongo/</a:t>
            </a:r>
            <a:r>
              <a:rPr lang="en-US" sz="1600" dirty="0" err="1" smtClean="0">
                <a:solidFill>
                  <a:srgbClr val="0070C0"/>
                </a:solidFill>
              </a:rPr>
              <a:t>ssl</a:t>
            </a:r>
            <a:r>
              <a:rPr lang="en-US" sz="1600" dirty="0" smtClean="0">
                <a:solidFill>
                  <a:srgbClr val="0070C0"/>
                </a:solidFill>
              </a:rPr>
              <a:t>/</a:t>
            </a:r>
            <a:r>
              <a:rPr lang="en-US" sz="1600" dirty="0" err="1" smtClean="0">
                <a:solidFill>
                  <a:srgbClr val="0070C0"/>
                </a:solidFill>
              </a:rPr>
              <a:t>mongodb.pem</a:t>
            </a:r>
            <a:endParaRPr lang="en-US" sz="1600" dirty="0" smtClean="0">
              <a:solidFill>
                <a:srgbClr val="0070C0"/>
              </a:solidFill>
            </a:endParaRPr>
          </a:p>
          <a:p>
            <a:r>
              <a:rPr lang="en-US" sz="1600" dirty="0" smtClean="0">
                <a:solidFill>
                  <a:srgbClr val="0070C0"/>
                </a:solidFill>
              </a:rPr>
              <a:t>          </a:t>
            </a:r>
            <a:r>
              <a:rPr lang="en-US" sz="1600" dirty="0" err="1" smtClean="0">
                <a:solidFill>
                  <a:srgbClr val="0070C0"/>
                </a:solidFill>
              </a:rPr>
              <a:t>CAFile</a:t>
            </a:r>
            <a:r>
              <a:rPr lang="en-US" sz="1600" dirty="0" smtClean="0">
                <a:solidFill>
                  <a:srgbClr val="0070C0"/>
                </a:solidFill>
              </a:rPr>
              <a:t>: /</a:t>
            </a:r>
            <a:r>
              <a:rPr lang="en-US" sz="1600" dirty="0" err="1" smtClean="0">
                <a:solidFill>
                  <a:srgbClr val="0070C0"/>
                </a:solidFill>
              </a:rPr>
              <a:t>var</a:t>
            </a:r>
            <a:r>
              <a:rPr lang="en-US" sz="1600" dirty="0" smtClean="0">
                <a:solidFill>
                  <a:srgbClr val="0070C0"/>
                </a:solidFill>
              </a:rPr>
              <a:t>/lib/mongo/</a:t>
            </a:r>
            <a:r>
              <a:rPr lang="en-US" sz="1600" dirty="0" err="1" smtClean="0">
                <a:solidFill>
                  <a:srgbClr val="0070C0"/>
                </a:solidFill>
              </a:rPr>
              <a:t>ssl</a:t>
            </a:r>
            <a:r>
              <a:rPr lang="en-US" sz="1600" dirty="0" smtClean="0">
                <a:solidFill>
                  <a:srgbClr val="0070C0"/>
                </a:solidFill>
              </a:rPr>
              <a:t>/mongodb-CA.crt</a:t>
            </a:r>
          </a:p>
          <a:p>
            <a:r>
              <a:rPr lang="en-US" sz="1600" dirty="0">
                <a:solidFill>
                  <a:srgbClr val="0070C0"/>
                </a:solidFill>
              </a:rPr>
              <a:t> </a:t>
            </a:r>
            <a:r>
              <a:rPr lang="en-US" sz="1600" dirty="0" smtClean="0">
                <a:solidFill>
                  <a:srgbClr val="0070C0"/>
                </a:solidFill>
              </a:rPr>
              <a:t>         </a:t>
            </a:r>
            <a:r>
              <a:rPr lang="en-US" sz="1600" dirty="0" err="1" smtClean="0">
                <a:solidFill>
                  <a:srgbClr val="0070C0"/>
                </a:solidFill>
              </a:rPr>
              <a:t>clusterFile</a:t>
            </a:r>
            <a:r>
              <a:rPr lang="en-US" sz="1600" dirty="0">
                <a:solidFill>
                  <a:srgbClr val="0070C0"/>
                </a:solidFill>
              </a:rPr>
              <a:t>: </a:t>
            </a:r>
            <a:r>
              <a:rPr lang="en-US" sz="1600" dirty="0" smtClean="0">
                <a:solidFill>
                  <a:srgbClr val="0070C0"/>
                </a:solidFill>
              </a:rPr>
              <a:t>  /</a:t>
            </a:r>
            <a:r>
              <a:rPr lang="en-US" sz="1600" dirty="0" err="1" smtClean="0">
                <a:solidFill>
                  <a:srgbClr val="0070C0"/>
                </a:solidFill>
              </a:rPr>
              <a:t>var</a:t>
            </a:r>
            <a:r>
              <a:rPr lang="en-US" sz="1600" dirty="0" smtClean="0">
                <a:solidFill>
                  <a:srgbClr val="0070C0"/>
                </a:solidFill>
              </a:rPr>
              <a:t>/lib/mongo/</a:t>
            </a:r>
            <a:r>
              <a:rPr lang="en-US" sz="1600" dirty="0" err="1" smtClean="0">
                <a:solidFill>
                  <a:srgbClr val="0070C0"/>
                </a:solidFill>
              </a:rPr>
              <a:t>ssl</a:t>
            </a:r>
            <a:r>
              <a:rPr lang="en-US" sz="1600" dirty="0" smtClean="0">
                <a:solidFill>
                  <a:srgbClr val="0070C0"/>
                </a:solidFill>
              </a:rPr>
              <a:t>/</a:t>
            </a:r>
            <a:r>
              <a:rPr lang="en-US" sz="1600" dirty="0" err="1" smtClean="0">
                <a:solidFill>
                  <a:srgbClr val="0070C0"/>
                </a:solidFill>
              </a:rPr>
              <a:t>mongodb.pem</a:t>
            </a:r>
            <a:endParaRPr lang="en-US" sz="1600" dirty="0">
              <a:solidFill>
                <a:srgbClr val="0070C0"/>
              </a:solidFill>
            </a:endParaRPr>
          </a:p>
          <a:p>
            <a:endParaRPr lang="en-US" sz="1600" dirty="0" smtClean="0"/>
          </a:p>
          <a:p>
            <a:r>
              <a:rPr lang="en-US" sz="1600" dirty="0" err="1" smtClean="0"/>
              <a:t>systemLog</a:t>
            </a:r>
            <a:r>
              <a:rPr lang="en-US" sz="1600" dirty="0"/>
              <a:t>:</a:t>
            </a:r>
          </a:p>
          <a:p>
            <a:r>
              <a:rPr lang="en-US" sz="1600" dirty="0"/>
              <a:t>    destination: file</a:t>
            </a:r>
          </a:p>
          <a:p>
            <a:r>
              <a:rPr lang="en-US" sz="1600" dirty="0"/>
              <a:t>    path: /</a:t>
            </a:r>
            <a:r>
              <a:rPr lang="en-US" sz="1600" dirty="0" err="1"/>
              <a:t>var</a:t>
            </a:r>
            <a:r>
              <a:rPr lang="en-US" sz="1600" dirty="0"/>
              <a:t>/log/mongo/mongodc.log</a:t>
            </a:r>
          </a:p>
          <a:p>
            <a:r>
              <a:rPr lang="en-US" sz="1600" dirty="0"/>
              <a:t>    </a:t>
            </a:r>
            <a:r>
              <a:rPr lang="en-US" sz="1600" dirty="0" err="1"/>
              <a:t>logAppend</a:t>
            </a:r>
            <a:r>
              <a:rPr lang="en-US" sz="1600" dirty="0"/>
              <a:t>: true</a:t>
            </a:r>
          </a:p>
          <a:p>
            <a:endParaRPr lang="en-US" sz="1600" dirty="0"/>
          </a:p>
          <a:p>
            <a:r>
              <a:rPr lang="en-US" sz="1600" dirty="0"/>
              <a:t>net:</a:t>
            </a:r>
          </a:p>
          <a:p>
            <a:r>
              <a:rPr lang="en-US" sz="1600" dirty="0"/>
              <a:t>    port: </a:t>
            </a:r>
            <a:r>
              <a:rPr lang="en-US" sz="1600" dirty="0" smtClean="0"/>
              <a:t>27019</a:t>
            </a:r>
            <a:endParaRPr lang="en-US" sz="1600" dirty="0"/>
          </a:p>
        </p:txBody>
      </p:sp>
    </p:spTree>
    <p:extLst>
      <p:ext uri="{BB962C8B-B14F-4D97-AF65-F5344CB8AC3E}">
        <p14:creationId xmlns:p14="http://schemas.microsoft.com/office/powerpoint/2010/main" val="241567481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762000"/>
          </a:xfrm>
        </p:spPr>
        <p:txBody>
          <a:bodyPr>
            <a:normAutofit/>
          </a:bodyPr>
          <a:lstStyle/>
          <a:p>
            <a:r>
              <a:rPr lang="en-US" dirty="0" smtClean="0">
                <a:solidFill>
                  <a:srgbClr val="00B050"/>
                </a:solidFill>
              </a:rPr>
              <a:t>Authenticating with SSL/</a:t>
            </a:r>
            <a:r>
              <a:rPr lang="en-US" dirty="0" smtClean="0">
                <a:solidFill>
                  <a:srgbClr val="00B050"/>
                </a:solidFill>
              </a:rPr>
              <a:t>TLS</a:t>
            </a:r>
            <a:endParaRPr lang="en-US" dirty="0">
              <a:solidFill>
                <a:srgbClr val="00B050"/>
              </a:solidFill>
            </a:endParaRPr>
          </a:p>
        </p:txBody>
      </p:sp>
      <p:sp>
        <p:nvSpPr>
          <p:cNvPr id="7" name="Rectangle 6"/>
          <p:cNvSpPr/>
          <p:nvPr/>
        </p:nvSpPr>
        <p:spPr>
          <a:xfrm>
            <a:off x="152400" y="1447800"/>
            <a:ext cx="8915400" cy="646331"/>
          </a:xfrm>
          <a:prstGeom prst="rect">
            <a:avLst/>
          </a:prstGeom>
        </p:spPr>
        <p:txBody>
          <a:bodyPr wrap="square">
            <a:spAutoFit/>
          </a:bodyPr>
          <a:lstStyle/>
          <a:p>
            <a:r>
              <a:rPr lang="en-US" dirty="0" smtClean="0"/>
              <a:t>mongo </a:t>
            </a:r>
            <a:r>
              <a:rPr lang="en-US" dirty="0"/>
              <a:t>--</a:t>
            </a:r>
            <a:r>
              <a:rPr lang="en-US" dirty="0" err="1"/>
              <a:t>ssl</a:t>
            </a:r>
            <a:r>
              <a:rPr lang="en-US" dirty="0"/>
              <a:t> --host hostname.example.com --</a:t>
            </a:r>
            <a:r>
              <a:rPr lang="en-US" dirty="0" err="1"/>
              <a:t>sslPEMKeyFile</a:t>
            </a:r>
            <a:r>
              <a:rPr lang="en-US" dirty="0"/>
              <a:t> /</a:t>
            </a:r>
            <a:r>
              <a:rPr lang="en-US" dirty="0" err="1"/>
              <a:t>etc</a:t>
            </a:r>
            <a:r>
              <a:rPr lang="en-US" dirty="0"/>
              <a:t>/</a:t>
            </a:r>
            <a:r>
              <a:rPr lang="en-US" dirty="0" err="1"/>
              <a:t>ssl</a:t>
            </a:r>
            <a:r>
              <a:rPr lang="en-US" dirty="0"/>
              <a:t>/</a:t>
            </a:r>
            <a:r>
              <a:rPr lang="en-US" dirty="0" err="1"/>
              <a:t>client.pem</a:t>
            </a:r>
            <a:r>
              <a:rPr lang="en-US" dirty="0"/>
              <a:t> --</a:t>
            </a:r>
            <a:r>
              <a:rPr lang="en-US" dirty="0" err="1"/>
              <a:t>sslCAFile</a:t>
            </a:r>
            <a:r>
              <a:rPr lang="en-US" dirty="0"/>
              <a:t> /</a:t>
            </a:r>
            <a:r>
              <a:rPr lang="en-US" dirty="0" err="1"/>
              <a:t>etc</a:t>
            </a:r>
            <a:r>
              <a:rPr lang="en-US" dirty="0"/>
              <a:t>/</a:t>
            </a:r>
            <a:r>
              <a:rPr lang="en-US" dirty="0" err="1"/>
              <a:t>ssl</a:t>
            </a:r>
            <a:r>
              <a:rPr lang="en-US" dirty="0"/>
              <a:t>/</a:t>
            </a:r>
            <a:r>
              <a:rPr lang="en-US" dirty="0" err="1"/>
              <a:t>ca.pem</a:t>
            </a:r>
            <a:endParaRPr lang="en-US" dirty="0" smtClean="0"/>
          </a:p>
        </p:txBody>
      </p:sp>
    </p:spTree>
    <p:extLst>
      <p:ext uri="{BB962C8B-B14F-4D97-AF65-F5344CB8AC3E}">
        <p14:creationId xmlns:p14="http://schemas.microsoft.com/office/powerpoint/2010/main" val="422665731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762000"/>
          </a:xfrm>
        </p:spPr>
        <p:txBody>
          <a:bodyPr>
            <a:normAutofit/>
          </a:bodyPr>
          <a:lstStyle/>
          <a:p>
            <a:r>
              <a:rPr lang="en-US" dirty="0" smtClean="0">
                <a:solidFill>
                  <a:srgbClr val="00B050"/>
                </a:solidFill>
              </a:rPr>
              <a:t>Conclusion</a:t>
            </a:r>
            <a:endParaRPr lang="en-US" dirty="0">
              <a:solidFill>
                <a:srgbClr val="00B050"/>
              </a:solidFill>
            </a:endParaRPr>
          </a:p>
        </p:txBody>
      </p:sp>
      <p:sp>
        <p:nvSpPr>
          <p:cNvPr id="7" name="Rectangle 6"/>
          <p:cNvSpPr/>
          <p:nvPr/>
        </p:nvSpPr>
        <p:spPr>
          <a:xfrm>
            <a:off x="152400" y="1447800"/>
            <a:ext cx="8915400" cy="4524315"/>
          </a:xfrm>
          <a:prstGeom prst="rect">
            <a:avLst/>
          </a:prstGeom>
        </p:spPr>
        <p:txBody>
          <a:bodyPr wrap="square">
            <a:spAutoFit/>
          </a:bodyPr>
          <a:lstStyle/>
          <a:p>
            <a:r>
              <a:rPr lang="en-US" sz="4800" dirty="0" smtClean="0"/>
              <a:t>Set </a:t>
            </a:r>
            <a:r>
              <a:rPr lang="en-US" sz="4800" dirty="0" smtClean="0"/>
              <a:t>security</a:t>
            </a:r>
            <a:r>
              <a:rPr lang="en-US" sz="4800" dirty="0" smtClean="0"/>
              <a:t> before you go to production.</a:t>
            </a:r>
          </a:p>
          <a:p>
            <a:endParaRPr lang="en-US" sz="4800" dirty="0"/>
          </a:p>
          <a:p>
            <a:r>
              <a:rPr lang="en-US" sz="4800" dirty="0" smtClean="0"/>
              <a:t>Stay out of the News!</a:t>
            </a:r>
          </a:p>
          <a:p>
            <a:endParaRPr lang="en-US" sz="4800" dirty="0" smtClean="0"/>
          </a:p>
          <a:p>
            <a:r>
              <a:rPr lang="en-US" sz="4800" dirty="0" smtClean="0"/>
              <a:t>No Resume Generating Events!</a:t>
            </a:r>
          </a:p>
        </p:txBody>
      </p:sp>
    </p:spTree>
    <p:extLst>
      <p:ext uri="{BB962C8B-B14F-4D97-AF65-F5344CB8AC3E}">
        <p14:creationId xmlns:p14="http://schemas.microsoft.com/office/powerpoint/2010/main" val="85625553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rPr>
              <a:t>Thanks to Vivint </a:t>
            </a:r>
            <a:endParaRPr lang="en-US" dirty="0">
              <a:solidFill>
                <a:srgbClr val="FFC000"/>
              </a:solidFill>
            </a:endParaRPr>
          </a:p>
        </p:txBody>
      </p:sp>
    </p:spTree>
    <p:extLst>
      <p:ext uri="{BB962C8B-B14F-4D97-AF65-F5344CB8AC3E}">
        <p14:creationId xmlns:p14="http://schemas.microsoft.com/office/powerpoint/2010/main" val="2126591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4724400" cy="1162050"/>
          </a:xfrm>
        </p:spPr>
        <p:txBody>
          <a:bodyPr anchor="ctr">
            <a:normAutofit/>
          </a:bodyPr>
          <a:lstStyle/>
          <a:p>
            <a:pPr algn="ctr"/>
            <a:r>
              <a:rPr lang="en-US" sz="2800" dirty="0" smtClean="0">
                <a:solidFill>
                  <a:srgbClr val="00B050"/>
                </a:solidFill>
              </a:rPr>
              <a:t>MongoDB  </a:t>
            </a:r>
            <a:br>
              <a:rPr lang="en-US" sz="2800" dirty="0" smtClean="0">
                <a:solidFill>
                  <a:srgbClr val="00B050"/>
                </a:solidFill>
              </a:rPr>
            </a:br>
            <a:r>
              <a:rPr lang="en-US" sz="2800" dirty="0" smtClean="0">
                <a:solidFill>
                  <a:srgbClr val="00B050"/>
                </a:solidFill>
              </a:rPr>
              <a:t>DB-level Security</a:t>
            </a:r>
            <a:endParaRPr lang="en-US" sz="2800" dirty="0">
              <a:solidFill>
                <a:srgbClr val="00B050"/>
              </a:solidFill>
            </a:endParaRPr>
          </a:p>
        </p:txBody>
      </p:sp>
      <p:sp>
        <p:nvSpPr>
          <p:cNvPr id="4" name="Text Placeholder 3"/>
          <p:cNvSpPr>
            <a:spLocks noGrp="1"/>
          </p:cNvSpPr>
          <p:nvPr>
            <p:ph type="body" sz="half" idx="2"/>
          </p:nvPr>
        </p:nvSpPr>
        <p:spPr>
          <a:xfrm>
            <a:off x="457200" y="1435100"/>
            <a:ext cx="3505200" cy="4691063"/>
          </a:xfrm>
        </p:spPr>
        <p:txBody>
          <a:bodyPr/>
          <a:lstStyle/>
          <a:p>
            <a:r>
              <a:rPr lang="en-US" sz="2000" dirty="0" smtClean="0"/>
              <a:t>Minimal inter-dependencies</a:t>
            </a:r>
          </a:p>
          <a:p>
            <a:pPr marL="285750" indent="-285750">
              <a:buFont typeface="Arial" panose="020B0604020202020204" pitchFamily="34" charset="0"/>
              <a:buChar char="•"/>
            </a:pPr>
            <a:r>
              <a:rPr lang="en-US" sz="2000" dirty="0" smtClean="0"/>
              <a:t>Authorization mandates Authentication, to identify roles.</a:t>
            </a:r>
          </a:p>
          <a:p>
            <a:pPr marL="285750" indent="-285750">
              <a:buFont typeface="Arial" panose="020B0604020202020204" pitchFamily="34" charset="0"/>
              <a:buChar char="•"/>
            </a:pPr>
            <a:r>
              <a:rPr lang="en-US" sz="2000" dirty="0" smtClean="0"/>
              <a:t>Certificate-based Authentication mandates In-Flight Encryption (TLS)</a:t>
            </a:r>
          </a:p>
          <a:p>
            <a:pPr marL="285750" indent="-285750">
              <a:buFont typeface="Arial" panose="020B0604020202020204" pitchFamily="34" charset="0"/>
              <a:buChar char="•"/>
            </a:pPr>
            <a:r>
              <a:rPr lang="en-US" sz="2000" dirty="0" smtClean="0"/>
              <a:t>Client Authentication mandates Internal Authentication</a:t>
            </a:r>
          </a:p>
          <a:p>
            <a:pPr marL="285750" indent="-285750">
              <a:buFont typeface="Arial" panose="020B0604020202020204" pitchFamily="34" charset="0"/>
              <a:buChar char="•"/>
            </a:pPr>
            <a:endParaRPr lang="en-US" dirty="0"/>
          </a:p>
        </p:txBody>
      </p:sp>
      <p:sp>
        <p:nvSpPr>
          <p:cNvPr id="20" name="Oval 19"/>
          <p:cNvSpPr/>
          <p:nvPr/>
        </p:nvSpPr>
        <p:spPr>
          <a:xfrm>
            <a:off x="6248400" y="3623572"/>
            <a:ext cx="1905000" cy="19812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t>In-Flight Encryption (TLS)</a:t>
            </a:r>
            <a:endParaRPr lang="en-US" sz="1050" b="1" dirty="0"/>
          </a:p>
        </p:txBody>
      </p:sp>
      <p:sp>
        <p:nvSpPr>
          <p:cNvPr id="21" name="Oval 20"/>
          <p:cNvSpPr/>
          <p:nvPr/>
        </p:nvSpPr>
        <p:spPr>
          <a:xfrm>
            <a:off x="4672049" y="3622990"/>
            <a:ext cx="1946299" cy="19050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t>At-Rest</a:t>
            </a:r>
          </a:p>
          <a:p>
            <a:pPr algn="ctr"/>
            <a:r>
              <a:rPr lang="en-US" sz="1050" b="1" dirty="0" smtClean="0"/>
              <a:t>Encryption</a:t>
            </a:r>
          </a:p>
        </p:txBody>
      </p:sp>
      <p:sp>
        <p:nvSpPr>
          <p:cNvPr id="22" name="Oval 21"/>
          <p:cNvSpPr/>
          <p:nvPr/>
        </p:nvSpPr>
        <p:spPr>
          <a:xfrm>
            <a:off x="4114800" y="2198748"/>
            <a:ext cx="1946299" cy="19812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t>Auditing</a:t>
            </a:r>
          </a:p>
        </p:txBody>
      </p:sp>
      <p:sp>
        <p:nvSpPr>
          <p:cNvPr id="23" name="Oval 22"/>
          <p:cNvSpPr/>
          <p:nvPr/>
        </p:nvSpPr>
        <p:spPr>
          <a:xfrm>
            <a:off x="5274378" y="1133402"/>
            <a:ext cx="1948044" cy="19050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t>Authentication</a:t>
            </a:r>
          </a:p>
        </p:txBody>
      </p:sp>
      <p:sp>
        <p:nvSpPr>
          <p:cNvPr id="9" name="Oval 8"/>
          <p:cNvSpPr/>
          <p:nvPr/>
        </p:nvSpPr>
        <p:spPr>
          <a:xfrm>
            <a:off x="6629400" y="1979455"/>
            <a:ext cx="2057400" cy="20574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smtClean="0"/>
              <a:t>Authorization</a:t>
            </a:r>
            <a:endParaRPr lang="en-US" sz="1050" b="1" dirty="0"/>
          </a:p>
        </p:txBody>
      </p:sp>
    </p:spTree>
    <p:extLst>
      <p:ext uri="{BB962C8B-B14F-4D97-AF65-F5344CB8AC3E}">
        <p14:creationId xmlns:p14="http://schemas.microsoft.com/office/powerpoint/2010/main" val="20811204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5029200" cy="705578"/>
          </a:xfrm>
        </p:spPr>
        <p:txBody>
          <a:bodyPr>
            <a:normAutofit/>
          </a:bodyPr>
          <a:lstStyle/>
          <a:p>
            <a:pPr algn="l"/>
            <a:r>
              <a:rPr lang="en-US" sz="2800" dirty="0" smtClean="0">
                <a:solidFill>
                  <a:srgbClr val="00B050"/>
                </a:solidFill>
              </a:rPr>
              <a:t>Client Authentication Options</a:t>
            </a:r>
            <a:endParaRPr lang="en-US" sz="2800" dirty="0">
              <a:solidFill>
                <a:srgbClr val="00B050"/>
              </a:solidFill>
            </a:endParaRPr>
          </a:p>
        </p:txBody>
      </p:sp>
      <p:sp>
        <p:nvSpPr>
          <p:cNvPr id="3" name="Title 1"/>
          <p:cNvSpPr txBox="1">
            <a:spLocks/>
          </p:cNvSpPr>
          <p:nvPr/>
        </p:nvSpPr>
        <p:spPr>
          <a:xfrm>
            <a:off x="5486400" y="142016"/>
            <a:ext cx="3631424" cy="639762"/>
          </a:xfrm>
          <a:prstGeom prst="rect">
            <a:avLst/>
          </a:prstGeom>
        </p:spPr>
        <p:txBody>
          <a:bodyPr vert="horz" lIns="91440" tIns="45720" rIns="91440" bIns="45720" rtlCol="0" anchor="ctr">
            <a:normAutofit fontScale="67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342900" indent="-342900" algn="l">
              <a:buAutoNum type="arabicPeriod"/>
            </a:pPr>
            <a:r>
              <a:rPr lang="en-US" sz="1600" dirty="0" smtClean="0">
                <a:solidFill>
                  <a:schemeClr val="tx2">
                    <a:lumMod val="50000"/>
                  </a:schemeClr>
                </a:solidFill>
              </a:rPr>
              <a:t>Challenge/Response (SCRAM-SHA-1)</a:t>
            </a:r>
          </a:p>
          <a:p>
            <a:pPr marL="342900" indent="-342900" algn="l">
              <a:buAutoNum type="arabicPeriod"/>
            </a:pPr>
            <a:r>
              <a:rPr lang="en-US" sz="1600" dirty="0" smtClean="0">
                <a:solidFill>
                  <a:srgbClr val="7030A0"/>
                </a:solidFill>
              </a:rPr>
              <a:t>LDAP  Proxy</a:t>
            </a:r>
          </a:p>
          <a:p>
            <a:pPr marL="342900" indent="-342900" algn="l">
              <a:buAutoNum type="arabicPeriod"/>
            </a:pPr>
            <a:r>
              <a:rPr lang="en-US" sz="1600" dirty="0" smtClean="0">
                <a:solidFill>
                  <a:srgbClr val="FF0000"/>
                </a:solidFill>
              </a:rPr>
              <a:t>x.509 Certificate</a:t>
            </a:r>
          </a:p>
          <a:p>
            <a:pPr marL="342900" indent="-342900" algn="l">
              <a:buAutoNum type="arabicPeriod"/>
            </a:pPr>
            <a:r>
              <a:rPr lang="en-US" sz="1600" dirty="0" smtClean="0">
                <a:solidFill>
                  <a:srgbClr val="00B050"/>
                </a:solidFill>
              </a:rPr>
              <a:t>Kerberos</a:t>
            </a:r>
            <a:endParaRPr lang="en-US" sz="1600" dirty="0">
              <a:solidFill>
                <a:srgbClr val="00B050"/>
              </a:solidFill>
            </a:endParaRPr>
          </a:p>
        </p:txBody>
      </p:sp>
      <p:graphicFrame>
        <p:nvGraphicFramePr>
          <p:cNvPr id="4" name="Diagram 3"/>
          <p:cNvGraphicFramePr/>
          <p:nvPr>
            <p:extLst>
              <p:ext uri="{D42A27DB-BD31-4B8C-83A1-F6EECF244321}">
                <p14:modId xmlns:p14="http://schemas.microsoft.com/office/powerpoint/2010/main" val="839965595"/>
              </p:ext>
            </p:extLst>
          </p:nvPr>
        </p:nvGraphicFramePr>
        <p:xfrm>
          <a:off x="1669769" y="2743200"/>
          <a:ext cx="4267200" cy="914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9" name="Diagram 8"/>
          <p:cNvGraphicFramePr/>
          <p:nvPr>
            <p:extLst>
              <p:ext uri="{D42A27DB-BD31-4B8C-83A1-F6EECF244321}">
                <p14:modId xmlns:p14="http://schemas.microsoft.com/office/powerpoint/2010/main" val="1844254467"/>
              </p:ext>
            </p:extLst>
          </p:nvPr>
        </p:nvGraphicFramePr>
        <p:xfrm>
          <a:off x="1676400" y="958333"/>
          <a:ext cx="4267200" cy="17272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8" name="Rounded Rectangle 7"/>
          <p:cNvSpPr/>
          <p:nvPr/>
        </p:nvSpPr>
        <p:spPr>
          <a:xfrm>
            <a:off x="457200" y="958333"/>
            <a:ext cx="1143000" cy="5029200"/>
          </a:xfrm>
          <a:prstGeom prst="roundRect">
            <a:avLst/>
          </a:prstGeom>
          <a:solidFill>
            <a:srgbClr val="FF99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&lt;CODE&gt;</a:t>
            </a:r>
            <a:endParaRPr lang="en-US" dirty="0"/>
          </a:p>
        </p:txBody>
      </p:sp>
      <p:grpSp>
        <p:nvGrpSpPr>
          <p:cNvPr id="12" name="Group 11"/>
          <p:cNvGrpSpPr/>
          <p:nvPr/>
        </p:nvGrpSpPr>
        <p:grpSpPr>
          <a:xfrm>
            <a:off x="1644524" y="3745467"/>
            <a:ext cx="1310640" cy="2242066"/>
            <a:chOff x="0" y="0"/>
            <a:chExt cx="1310640" cy="914400"/>
          </a:xfrm>
          <a:noFill/>
        </p:grpSpPr>
        <p:sp>
          <p:nvSpPr>
            <p:cNvPr id="13" name="Rounded Rectangle 12"/>
            <p:cNvSpPr/>
            <p:nvPr/>
          </p:nvSpPr>
          <p:spPr>
            <a:xfrm>
              <a:off x="0" y="0"/>
              <a:ext cx="1310640" cy="914400"/>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Rounded Rectangle 4"/>
            <p:cNvSpPr/>
            <p:nvPr/>
          </p:nvSpPr>
          <p:spPr>
            <a:xfrm>
              <a:off x="44637" y="44637"/>
              <a:ext cx="1221366" cy="82512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29540" tIns="64770" rIns="129540" bIns="64770" numCol="1" spcCol="1270" anchor="ctr" anchorCtr="0">
              <a:noAutofit/>
            </a:bodyPr>
            <a:lstStyle/>
            <a:p>
              <a:pPr lvl="0" algn="ctr" defTabSz="1511300">
                <a:lnSpc>
                  <a:spcPct val="90000"/>
                </a:lnSpc>
                <a:spcBef>
                  <a:spcPct val="0"/>
                </a:spcBef>
                <a:spcAft>
                  <a:spcPct val="35000"/>
                </a:spcAft>
              </a:pPr>
              <a:r>
                <a:rPr lang="en-US" sz="2000" dirty="0" smtClean="0">
                  <a:solidFill>
                    <a:srgbClr val="00B050"/>
                  </a:solidFill>
                </a:rPr>
                <a:t>Kerberos</a:t>
              </a:r>
              <a:endParaRPr lang="en-US" sz="2000" kern="1200" dirty="0">
                <a:solidFill>
                  <a:srgbClr val="00B050"/>
                </a:solidFill>
              </a:endParaRPr>
            </a:p>
          </p:txBody>
        </p:sp>
      </p:grpSp>
      <p:sp>
        <p:nvSpPr>
          <p:cNvPr id="11" name="Right Arrow 10"/>
          <p:cNvSpPr/>
          <p:nvPr/>
        </p:nvSpPr>
        <p:spPr>
          <a:xfrm>
            <a:off x="3048000" y="3683116"/>
            <a:ext cx="2955396" cy="977980"/>
          </a:xfrm>
          <a:prstGeom prst="rightArrow">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B050"/>
              </a:solidFill>
            </a:endParaRPr>
          </a:p>
        </p:txBody>
      </p:sp>
      <p:sp>
        <p:nvSpPr>
          <p:cNvPr id="19" name="Right Arrow 18"/>
          <p:cNvSpPr/>
          <p:nvPr/>
        </p:nvSpPr>
        <p:spPr>
          <a:xfrm>
            <a:off x="2988204" y="4980734"/>
            <a:ext cx="3566160" cy="280567"/>
          </a:xfrm>
          <a:prstGeom prst="rightArrow">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3581400" y="4037243"/>
            <a:ext cx="1066800" cy="369332"/>
          </a:xfrm>
          <a:prstGeom prst="rect">
            <a:avLst/>
          </a:prstGeom>
          <a:noFill/>
        </p:spPr>
        <p:txBody>
          <a:bodyPr wrap="square" rtlCol="0">
            <a:spAutoFit/>
          </a:bodyPr>
          <a:lstStyle/>
          <a:p>
            <a:r>
              <a:rPr lang="en-US" dirty="0" smtClean="0">
                <a:solidFill>
                  <a:srgbClr val="00B050"/>
                </a:solidFill>
              </a:rPr>
              <a:t>(3) Ticket</a:t>
            </a:r>
            <a:endParaRPr lang="en-US" dirty="0">
              <a:solidFill>
                <a:srgbClr val="00B050"/>
              </a:solidFill>
            </a:endParaRPr>
          </a:p>
        </p:txBody>
      </p:sp>
      <p:sp>
        <p:nvSpPr>
          <p:cNvPr id="21" name="TextBox 20"/>
          <p:cNvSpPr txBox="1"/>
          <p:nvPr/>
        </p:nvSpPr>
        <p:spPr>
          <a:xfrm>
            <a:off x="2988204" y="5121017"/>
            <a:ext cx="3505200" cy="369332"/>
          </a:xfrm>
          <a:prstGeom prst="rect">
            <a:avLst/>
          </a:prstGeom>
          <a:noFill/>
        </p:spPr>
        <p:txBody>
          <a:bodyPr wrap="square" rtlCol="0">
            <a:spAutoFit/>
          </a:bodyPr>
          <a:lstStyle/>
          <a:p>
            <a:r>
              <a:rPr lang="en-US" dirty="0" smtClean="0">
                <a:solidFill>
                  <a:srgbClr val="00B050"/>
                </a:solidFill>
              </a:rPr>
              <a:t>(1) Authentication Service Request</a:t>
            </a:r>
            <a:endParaRPr lang="en-US" dirty="0">
              <a:solidFill>
                <a:srgbClr val="00B050"/>
              </a:solidFill>
            </a:endParaRPr>
          </a:p>
        </p:txBody>
      </p:sp>
      <p:sp>
        <p:nvSpPr>
          <p:cNvPr id="20" name="Left Arrow 19"/>
          <p:cNvSpPr/>
          <p:nvPr/>
        </p:nvSpPr>
        <p:spPr>
          <a:xfrm>
            <a:off x="2955164" y="5703947"/>
            <a:ext cx="3617231" cy="242316"/>
          </a:xfrm>
          <a:prstGeom prst="leftArrow">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3019615" y="5946263"/>
            <a:ext cx="1323785" cy="646331"/>
          </a:xfrm>
          <a:prstGeom prst="rect">
            <a:avLst/>
          </a:prstGeom>
          <a:noFill/>
        </p:spPr>
        <p:txBody>
          <a:bodyPr wrap="square" rtlCol="0">
            <a:spAutoFit/>
          </a:bodyPr>
          <a:lstStyle/>
          <a:p>
            <a:r>
              <a:rPr lang="en-US" dirty="0" smtClean="0">
                <a:solidFill>
                  <a:srgbClr val="00B050"/>
                </a:solidFill>
              </a:rPr>
              <a:t>(2) Ticket</a:t>
            </a:r>
          </a:p>
          <a:p>
            <a:endParaRPr lang="en-US" dirty="0">
              <a:solidFill>
                <a:srgbClr val="00B050"/>
              </a:solidFill>
            </a:endParaRPr>
          </a:p>
        </p:txBody>
      </p:sp>
      <p:sp>
        <p:nvSpPr>
          <p:cNvPr id="24" name="Can 23"/>
          <p:cNvSpPr/>
          <p:nvPr/>
        </p:nvSpPr>
        <p:spPr>
          <a:xfrm>
            <a:off x="6193929" y="958333"/>
            <a:ext cx="1143000" cy="3385067"/>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Mongo Cluster</a:t>
            </a:r>
            <a:endParaRPr lang="en-US" dirty="0"/>
          </a:p>
        </p:txBody>
      </p:sp>
      <p:pic>
        <p:nvPicPr>
          <p:cNvPr id="28" name="Picture 27"/>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077200" y="958333"/>
            <a:ext cx="438211" cy="990738"/>
          </a:xfrm>
          <a:prstGeom prst="rect">
            <a:avLst/>
          </a:prstGeom>
        </p:spPr>
      </p:pic>
      <p:pic>
        <p:nvPicPr>
          <p:cNvPr id="30" name="Picture 2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858394" y="4954920"/>
            <a:ext cx="438211" cy="990738"/>
          </a:xfrm>
          <a:prstGeom prst="rect">
            <a:avLst/>
          </a:prstGeom>
        </p:spPr>
      </p:pic>
      <p:sp>
        <p:nvSpPr>
          <p:cNvPr id="31" name="TextBox 30"/>
          <p:cNvSpPr txBox="1"/>
          <p:nvPr/>
        </p:nvSpPr>
        <p:spPr>
          <a:xfrm>
            <a:off x="6835849" y="6014627"/>
            <a:ext cx="1841888" cy="584775"/>
          </a:xfrm>
          <a:prstGeom prst="rect">
            <a:avLst/>
          </a:prstGeom>
          <a:noFill/>
        </p:spPr>
        <p:txBody>
          <a:bodyPr wrap="square" rtlCol="0">
            <a:spAutoFit/>
          </a:bodyPr>
          <a:lstStyle/>
          <a:p>
            <a:r>
              <a:rPr lang="en-US" sz="1600" dirty="0" smtClean="0">
                <a:solidFill>
                  <a:srgbClr val="00B050"/>
                </a:solidFill>
              </a:rPr>
              <a:t>Key Distribution Center (KDC)</a:t>
            </a:r>
            <a:endParaRPr lang="en-US" sz="1600" dirty="0">
              <a:solidFill>
                <a:srgbClr val="00B050"/>
              </a:solidFill>
            </a:endParaRPr>
          </a:p>
        </p:txBody>
      </p:sp>
      <p:sp>
        <p:nvSpPr>
          <p:cNvPr id="32" name="TextBox 31"/>
          <p:cNvSpPr txBox="1"/>
          <p:nvPr/>
        </p:nvSpPr>
        <p:spPr>
          <a:xfrm>
            <a:off x="7560977" y="2004535"/>
            <a:ext cx="1556847" cy="338554"/>
          </a:xfrm>
          <a:prstGeom prst="rect">
            <a:avLst/>
          </a:prstGeom>
          <a:noFill/>
        </p:spPr>
        <p:txBody>
          <a:bodyPr wrap="square" rtlCol="0">
            <a:spAutoFit/>
          </a:bodyPr>
          <a:lstStyle/>
          <a:p>
            <a:r>
              <a:rPr lang="en-US" sz="1600" dirty="0" smtClean="0">
                <a:solidFill>
                  <a:srgbClr val="7030A0"/>
                </a:solidFill>
              </a:rPr>
              <a:t>Directory Server</a:t>
            </a:r>
          </a:p>
        </p:txBody>
      </p:sp>
      <p:cxnSp>
        <p:nvCxnSpPr>
          <p:cNvPr id="33" name="Straight Connector 32"/>
          <p:cNvCxnSpPr>
            <a:endCxn id="30" idx="0"/>
          </p:cNvCxnSpPr>
          <p:nvPr/>
        </p:nvCxnSpPr>
        <p:spPr>
          <a:xfrm>
            <a:off x="6934200" y="4343400"/>
            <a:ext cx="143300" cy="611520"/>
          </a:xfrm>
          <a:prstGeom prst="line">
            <a:avLst/>
          </a:prstGeom>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7005850" y="4453347"/>
            <a:ext cx="1556847" cy="415498"/>
          </a:xfrm>
          <a:prstGeom prst="rect">
            <a:avLst/>
          </a:prstGeom>
          <a:noFill/>
        </p:spPr>
        <p:txBody>
          <a:bodyPr wrap="square" rtlCol="0">
            <a:spAutoFit/>
          </a:bodyPr>
          <a:lstStyle/>
          <a:p>
            <a:r>
              <a:rPr lang="en-US" sz="1050" dirty="0" smtClean="0">
                <a:solidFill>
                  <a:srgbClr val="00B050"/>
                </a:solidFill>
              </a:rPr>
              <a:t>Pre-Established Trust with KDC</a:t>
            </a:r>
          </a:p>
        </p:txBody>
      </p:sp>
      <p:sp>
        <p:nvSpPr>
          <p:cNvPr id="37" name="Right Arrow 36"/>
          <p:cNvSpPr/>
          <p:nvPr/>
        </p:nvSpPr>
        <p:spPr>
          <a:xfrm>
            <a:off x="7391400" y="1383560"/>
            <a:ext cx="659128" cy="140283"/>
          </a:xfrm>
          <a:prstGeom prst="rightArrow">
            <a:avLst/>
          </a:prstGeom>
          <a:solidFill>
            <a:srgbClr val="FFFFFF"/>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8080535" y="2840342"/>
            <a:ext cx="709169" cy="709169"/>
          </a:xfrm>
          <a:prstGeom prst="rect">
            <a:avLst/>
          </a:prstGeom>
        </p:spPr>
      </p:pic>
      <p:sp>
        <p:nvSpPr>
          <p:cNvPr id="39" name="Right Arrow 38"/>
          <p:cNvSpPr/>
          <p:nvPr/>
        </p:nvSpPr>
        <p:spPr>
          <a:xfrm>
            <a:off x="7398132" y="3069269"/>
            <a:ext cx="659128" cy="140283"/>
          </a:xfrm>
          <a:prstGeom prst="rightArrow">
            <a:avLst/>
          </a:prstGeom>
          <a:solidFill>
            <a:srgbClr val="FFFFFF"/>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40" name="TextBox 39"/>
          <p:cNvSpPr txBox="1"/>
          <p:nvPr/>
        </p:nvSpPr>
        <p:spPr>
          <a:xfrm>
            <a:off x="7756793" y="3575578"/>
            <a:ext cx="1279605" cy="461665"/>
          </a:xfrm>
          <a:prstGeom prst="rect">
            <a:avLst/>
          </a:prstGeom>
          <a:noFill/>
        </p:spPr>
        <p:txBody>
          <a:bodyPr wrap="square" rtlCol="0">
            <a:spAutoFit/>
          </a:bodyPr>
          <a:lstStyle/>
          <a:p>
            <a:pPr algn="ctr"/>
            <a:r>
              <a:rPr lang="en-US" sz="1200" dirty="0" smtClean="0">
                <a:solidFill>
                  <a:srgbClr val="FF0000"/>
                </a:solidFill>
              </a:rPr>
              <a:t>Local CA Certificate File</a:t>
            </a:r>
          </a:p>
        </p:txBody>
      </p:sp>
    </p:spTree>
    <p:extLst>
      <p:ext uri="{BB962C8B-B14F-4D97-AF65-F5344CB8AC3E}">
        <p14:creationId xmlns:p14="http://schemas.microsoft.com/office/powerpoint/2010/main" val="28197039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914400"/>
          </a:xfrm>
        </p:spPr>
        <p:txBody>
          <a:bodyPr/>
          <a:lstStyle/>
          <a:p>
            <a:r>
              <a:rPr lang="en-US" dirty="0" smtClean="0">
                <a:solidFill>
                  <a:srgbClr val="00B050"/>
                </a:solidFill>
              </a:rPr>
              <a:t>Mongo Cluster 101</a:t>
            </a:r>
            <a:endParaRPr lang="en-US" dirty="0">
              <a:solidFill>
                <a:srgbClr val="00B050"/>
              </a:solidFill>
            </a:endParaRPr>
          </a:p>
        </p:txBody>
      </p:sp>
      <p:sp>
        <p:nvSpPr>
          <p:cNvPr id="5" name="TextBox 4"/>
          <p:cNvSpPr txBox="1"/>
          <p:nvPr/>
        </p:nvSpPr>
        <p:spPr>
          <a:xfrm>
            <a:off x="76200" y="1216882"/>
            <a:ext cx="8382000" cy="5016758"/>
          </a:xfrm>
          <a:prstGeom prst="rect">
            <a:avLst/>
          </a:prstGeom>
          <a:noFill/>
        </p:spPr>
        <p:txBody>
          <a:bodyPr wrap="square" rtlCol="0">
            <a:spAutoFit/>
          </a:bodyPr>
          <a:lstStyle/>
          <a:p>
            <a:pPr marL="285750" indent="-285750">
              <a:buFont typeface="Arial" panose="020B0604020202020204" pitchFamily="34" charset="0"/>
              <a:buChar char="•"/>
            </a:pPr>
            <a:r>
              <a:rPr lang="en-US" sz="2000" dirty="0" smtClean="0">
                <a:solidFill>
                  <a:srgbClr val="00B050"/>
                </a:solidFill>
              </a:rPr>
              <a:t>MongoD</a:t>
            </a:r>
            <a:r>
              <a:rPr lang="en-US" sz="2000" dirty="0" smtClean="0"/>
              <a:t> - Is </a:t>
            </a:r>
            <a:r>
              <a:rPr lang="en-US" sz="2000" dirty="0"/>
              <a:t>the primary daemon process for the MongoDB system. It handles data requests, manages data access, and performs background management operations</a:t>
            </a:r>
            <a:r>
              <a:rPr lang="en-US" sz="2000" dirty="0" smtClean="0"/>
              <a: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smtClean="0">
                <a:solidFill>
                  <a:srgbClr val="00B050"/>
                </a:solidFill>
              </a:rPr>
              <a:t>MongoS</a:t>
            </a:r>
            <a:r>
              <a:rPr lang="en-US" sz="2000" dirty="0" smtClean="0"/>
              <a:t> -  MongoS</a:t>
            </a:r>
            <a:r>
              <a:rPr lang="en-US" sz="2000" dirty="0"/>
              <a:t> </a:t>
            </a:r>
            <a:r>
              <a:rPr lang="en-US" sz="2000" dirty="0" smtClean="0"/>
              <a:t>stands for </a:t>
            </a:r>
            <a:r>
              <a:rPr lang="en-US" sz="2000" dirty="0"/>
              <a:t>“MongoDB Shard,” is a routing service for MongoDB shard configurations that processes queries from the application layer, and determines the location of this data in </a:t>
            </a:r>
            <a:r>
              <a:rPr lang="en-US" sz="2000" dirty="0" smtClean="0"/>
              <a:t>the sharded cluster, </a:t>
            </a:r>
            <a:r>
              <a:rPr lang="en-US" sz="2000" dirty="0"/>
              <a:t>in order to complete these operations. From the perspective of the application, a mongos instance behaves identically to any other MongoDB instance</a:t>
            </a:r>
            <a:r>
              <a:rPr lang="en-US" sz="2000" dirty="0" smtClean="0"/>
              <a: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smtClean="0">
                <a:solidFill>
                  <a:srgbClr val="00B050"/>
                </a:solidFill>
              </a:rPr>
              <a:t>MongoDC</a:t>
            </a:r>
            <a:r>
              <a:rPr lang="en-US" sz="2000" dirty="0" smtClean="0"/>
              <a:t> – Unofficial name for a MongoD that only runs a Config server.  Mongo Config </a:t>
            </a:r>
            <a:r>
              <a:rPr lang="en-US" sz="2000" dirty="0"/>
              <a:t>servers store the metadata for </a:t>
            </a:r>
            <a:r>
              <a:rPr lang="en-US" sz="2000" dirty="0" smtClean="0"/>
              <a:t>a sharded cluster. </a:t>
            </a:r>
            <a:r>
              <a:rPr lang="en-US" sz="2000" dirty="0"/>
              <a:t>The metadata reflects state and organization for all data and components within the sharded cluster. The metadata includes the list of chunks on every shard and the ranges that define the chunks.</a:t>
            </a:r>
            <a:endParaRPr lang="en-US" sz="2000" dirty="0"/>
          </a:p>
        </p:txBody>
      </p:sp>
    </p:spTree>
    <p:extLst>
      <p:ext uri="{BB962C8B-B14F-4D97-AF65-F5344CB8AC3E}">
        <p14:creationId xmlns:p14="http://schemas.microsoft.com/office/powerpoint/2010/main" val="8211814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p:cNvGraphicFramePr/>
          <p:nvPr>
            <p:extLst>
              <p:ext uri="{D42A27DB-BD31-4B8C-83A1-F6EECF244321}">
                <p14:modId xmlns:p14="http://schemas.microsoft.com/office/powerpoint/2010/main" val="1456070557"/>
              </p:ext>
            </p:extLst>
          </p:nvPr>
        </p:nvGraphicFramePr>
        <p:xfrm>
          <a:off x="228600" y="304800"/>
          <a:ext cx="2209800" cy="1803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p:cNvGraphicFramePr/>
          <p:nvPr>
            <p:extLst>
              <p:ext uri="{D42A27DB-BD31-4B8C-83A1-F6EECF244321}">
                <p14:modId xmlns:p14="http://schemas.microsoft.com/office/powerpoint/2010/main" val="1338022108"/>
              </p:ext>
            </p:extLst>
          </p:nvPr>
        </p:nvGraphicFramePr>
        <p:xfrm>
          <a:off x="3124200" y="304800"/>
          <a:ext cx="2209800" cy="18034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6" name="Diagram 5"/>
          <p:cNvGraphicFramePr/>
          <p:nvPr>
            <p:extLst>
              <p:ext uri="{D42A27DB-BD31-4B8C-83A1-F6EECF244321}">
                <p14:modId xmlns:p14="http://schemas.microsoft.com/office/powerpoint/2010/main" val="1267617608"/>
              </p:ext>
            </p:extLst>
          </p:nvPr>
        </p:nvGraphicFramePr>
        <p:xfrm>
          <a:off x="6172200" y="255874"/>
          <a:ext cx="2209800" cy="1803400"/>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7" name="Diagram 6"/>
          <p:cNvGraphicFramePr/>
          <p:nvPr>
            <p:extLst>
              <p:ext uri="{D42A27DB-BD31-4B8C-83A1-F6EECF244321}">
                <p14:modId xmlns:p14="http://schemas.microsoft.com/office/powerpoint/2010/main" val="4108830381"/>
              </p:ext>
            </p:extLst>
          </p:nvPr>
        </p:nvGraphicFramePr>
        <p:xfrm>
          <a:off x="228600" y="2590800"/>
          <a:ext cx="2209800" cy="1803400"/>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graphicFrame>
        <p:nvGraphicFramePr>
          <p:cNvPr id="8" name="Diagram 7"/>
          <p:cNvGraphicFramePr/>
          <p:nvPr>
            <p:extLst>
              <p:ext uri="{D42A27DB-BD31-4B8C-83A1-F6EECF244321}">
                <p14:modId xmlns:p14="http://schemas.microsoft.com/office/powerpoint/2010/main" val="2615010405"/>
              </p:ext>
            </p:extLst>
          </p:nvPr>
        </p:nvGraphicFramePr>
        <p:xfrm>
          <a:off x="3124200" y="2514600"/>
          <a:ext cx="2209800" cy="1803400"/>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pic>
        <p:nvPicPr>
          <p:cNvPr id="12" name="Picture 11"/>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2209801" y="685800"/>
            <a:ext cx="762000" cy="263716"/>
          </a:xfrm>
          <a:prstGeom prst="rect">
            <a:avLst/>
          </a:prstGeom>
        </p:spPr>
      </p:pic>
      <p:pic>
        <p:nvPicPr>
          <p:cNvPr id="13" name="Picture 12"/>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2209801" y="1066800"/>
            <a:ext cx="762000" cy="263716"/>
          </a:xfrm>
          <a:prstGeom prst="rect">
            <a:avLst/>
          </a:prstGeom>
        </p:spPr>
      </p:pic>
      <p:pic>
        <p:nvPicPr>
          <p:cNvPr id="14" name="Picture 13"/>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2203985" y="1447800"/>
            <a:ext cx="762000" cy="263716"/>
          </a:xfrm>
          <a:prstGeom prst="rect">
            <a:avLst/>
          </a:prstGeom>
        </p:spPr>
      </p:pic>
      <p:pic>
        <p:nvPicPr>
          <p:cNvPr id="15" name="Picture 14"/>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5124595" y="685800"/>
            <a:ext cx="762000" cy="263716"/>
          </a:xfrm>
          <a:prstGeom prst="rect">
            <a:avLst/>
          </a:prstGeom>
        </p:spPr>
      </p:pic>
      <p:pic>
        <p:nvPicPr>
          <p:cNvPr id="16" name="Picture 15"/>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5124595" y="1066800"/>
            <a:ext cx="762000" cy="263716"/>
          </a:xfrm>
          <a:prstGeom prst="rect">
            <a:avLst/>
          </a:prstGeom>
        </p:spPr>
      </p:pic>
      <p:pic>
        <p:nvPicPr>
          <p:cNvPr id="17" name="Picture 16"/>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5124595" y="1484844"/>
            <a:ext cx="762000" cy="263716"/>
          </a:xfrm>
          <a:prstGeom prst="rect">
            <a:avLst/>
          </a:prstGeom>
        </p:spPr>
      </p:pic>
      <p:pic>
        <p:nvPicPr>
          <p:cNvPr id="18" name="Picture 17"/>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8229600" y="609600"/>
            <a:ext cx="762000" cy="263716"/>
          </a:xfrm>
          <a:prstGeom prst="rect">
            <a:avLst/>
          </a:prstGeom>
        </p:spPr>
      </p:pic>
      <p:pic>
        <p:nvPicPr>
          <p:cNvPr id="19" name="Picture 18"/>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8229600" y="1025716"/>
            <a:ext cx="762000" cy="263716"/>
          </a:xfrm>
          <a:prstGeom prst="rect">
            <a:avLst/>
          </a:prstGeom>
        </p:spPr>
      </p:pic>
      <p:pic>
        <p:nvPicPr>
          <p:cNvPr id="20" name="Picture 19"/>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8229600" y="1447800"/>
            <a:ext cx="762000" cy="263716"/>
          </a:xfrm>
          <a:prstGeom prst="rect">
            <a:avLst/>
          </a:prstGeom>
        </p:spPr>
      </p:pic>
      <p:pic>
        <p:nvPicPr>
          <p:cNvPr id="21" name="Picture 20"/>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2236560" y="2900835"/>
            <a:ext cx="762000" cy="263716"/>
          </a:xfrm>
          <a:prstGeom prst="rect">
            <a:avLst/>
          </a:prstGeom>
        </p:spPr>
      </p:pic>
      <p:pic>
        <p:nvPicPr>
          <p:cNvPr id="22" name="Picture 21"/>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2236560" y="3352800"/>
            <a:ext cx="762000" cy="263716"/>
          </a:xfrm>
          <a:prstGeom prst="rect">
            <a:avLst/>
          </a:prstGeom>
        </p:spPr>
      </p:pic>
      <p:pic>
        <p:nvPicPr>
          <p:cNvPr id="23" name="Picture 22"/>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2236560" y="3810000"/>
            <a:ext cx="762000" cy="263716"/>
          </a:xfrm>
          <a:prstGeom prst="rect">
            <a:avLst/>
          </a:prstGeom>
        </p:spPr>
      </p:pic>
      <p:pic>
        <p:nvPicPr>
          <p:cNvPr id="24" name="Picture 23"/>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5180436" y="2819400"/>
            <a:ext cx="762000" cy="263716"/>
          </a:xfrm>
          <a:prstGeom prst="rect">
            <a:avLst/>
          </a:prstGeom>
        </p:spPr>
      </p:pic>
      <p:pic>
        <p:nvPicPr>
          <p:cNvPr id="25" name="Picture 24"/>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5180436" y="3276600"/>
            <a:ext cx="762000" cy="263716"/>
          </a:xfrm>
          <a:prstGeom prst="rect">
            <a:avLst/>
          </a:prstGeom>
        </p:spPr>
      </p:pic>
      <p:pic>
        <p:nvPicPr>
          <p:cNvPr id="26" name="Picture 25"/>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5178110" y="3678142"/>
            <a:ext cx="762000" cy="263716"/>
          </a:xfrm>
          <a:prstGeom prst="rect">
            <a:avLst/>
          </a:prstGeom>
        </p:spPr>
      </p:pic>
      <p:pic>
        <p:nvPicPr>
          <p:cNvPr id="27" name="Picture 26"/>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6934200" y="2553573"/>
            <a:ext cx="1962150" cy="679069"/>
          </a:xfrm>
          <a:prstGeom prst="rect">
            <a:avLst/>
          </a:prstGeom>
        </p:spPr>
      </p:pic>
      <p:pic>
        <p:nvPicPr>
          <p:cNvPr id="28" name="Picture 27"/>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6923148" y="3083116"/>
            <a:ext cx="1962150" cy="679069"/>
          </a:xfrm>
          <a:prstGeom prst="rect">
            <a:avLst/>
          </a:prstGeom>
        </p:spPr>
      </p:pic>
      <p:pic>
        <p:nvPicPr>
          <p:cNvPr id="29" name="Picture 28"/>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6923148" y="3616516"/>
            <a:ext cx="1962150" cy="679069"/>
          </a:xfrm>
          <a:prstGeom prst="rect">
            <a:avLst/>
          </a:prstGeom>
        </p:spPr>
      </p:pic>
      <p:sp>
        <p:nvSpPr>
          <p:cNvPr id="30" name="TextBox 29"/>
          <p:cNvSpPr txBox="1"/>
          <p:nvPr/>
        </p:nvSpPr>
        <p:spPr>
          <a:xfrm>
            <a:off x="6934200" y="2215019"/>
            <a:ext cx="1962150" cy="338554"/>
          </a:xfrm>
          <a:prstGeom prst="rect">
            <a:avLst/>
          </a:prstGeom>
          <a:noFill/>
        </p:spPr>
        <p:txBody>
          <a:bodyPr wrap="square" rtlCol="0">
            <a:spAutoFit/>
          </a:bodyPr>
          <a:lstStyle/>
          <a:p>
            <a:r>
              <a:rPr lang="en-US" sz="1600" dirty="0" smtClean="0">
                <a:solidFill>
                  <a:srgbClr val="00B050"/>
                </a:solidFill>
              </a:rPr>
              <a:t>Mongo-cfgdb1, 2 &amp; 3</a:t>
            </a:r>
            <a:endParaRPr lang="en-US" sz="1600" dirty="0">
              <a:solidFill>
                <a:srgbClr val="00B050"/>
              </a:solidFill>
            </a:endParaRPr>
          </a:p>
        </p:txBody>
      </p:sp>
      <p:pic>
        <p:nvPicPr>
          <p:cNvPr id="34" name="Picture 33"/>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333302" y="5129217"/>
            <a:ext cx="762000" cy="263716"/>
          </a:xfrm>
          <a:prstGeom prst="rect">
            <a:avLst/>
          </a:prstGeom>
        </p:spPr>
      </p:pic>
      <p:pic>
        <p:nvPicPr>
          <p:cNvPr id="35" name="Picture 34"/>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333302" y="5493605"/>
            <a:ext cx="762000" cy="263716"/>
          </a:xfrm>
          <a:prstGeom prst="rect">
            <a:avLst/>
          </a:prstGeom>
        </p:spPr>
      </p:pic>
      <p:pic>
        <p:nvPicPr>
          <p:cNvPr id="36" name="Picture 35"/>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2580331" y="5129217"/>
            <a:ext cx="762000" cy="263716"/>
          </a:xfrm>
          <a:prstGeom prst="rect">
            <a:avLst/>
          </a:prstGeom>
        </p:spPr>
      </p:pic>
      <p:pic>
        <p:nvPicPr>
          <p:cNvPr id="37" name="Picture 36"/>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1302380" y="5493605"/>
            <a:ext cx="762000" cy="263716"/>
          </a:xfrm>
          <a:prstGeom prst="rect">
            <a:avLst/>
          </a:prstGeom>
        </p:spPr>
      </p:pic>
      <p:pic>
        <p:nvPicPr>
          <p:cNvPr id="38" name="Picture 37"/>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1302380" y="5129217"/>
            <a:ext cx="762000" cy="263716"/>
          </a:xfrm>
          <a:prstGeom prst="rect">
            <a:avLst/>
          </a:prstGeom>
        </p:spPr>
      </p:pic>
      <p:pic>
        <p:nvPicPr>
          <p:cNvPr id="39" name="Picture 38"/>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2580331" y="5493605"/>
            <a:ext cx="762000" cy="263716"/>
          </a:xfrm>
          <a:prstGeom prst="rect">
            <a:avLst/>
          </a:prstGeom>
        </p:spPr>
      </p:pic>
      <p:pic>
        <p:nvPicPr>
          <p:cNvPr id="40" name="Picture 39"/>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3494731" y="5129217"/>
            <a:ext cx="762000" cy="263716"/>
          </a:xfrm>
          <a:prstGeom prst="rect">
            <a:avLst/>
          </a:prstGeom>
        </p:spPr>
      </p:pic>
      <p:pic>
        <p:nvPicPr>
          <p:cNvPr id="41" name="Picture 40"/>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3494731" y="5493605"/>
            <a:ext cx="762000" cy="263716"/>
          </a:xfrm>
          <a:prstGeom prst="rect">
            <a:avLst/>
          </a:prstGeom>
        </p:spPr>
      </p:pic>
      <p:pic>
        <p:nvPicPr>
          <p:cNvPr id="42" name="Picture 41"/>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6324600" y="5135282"/>
            <a:ext cx="762000" cy="263716"/>
          </a:xfrm>
          <a:prstGeom prst="rect">
            <a:avLst/>
          </a:prstGeom>
        </p:spPr>
      </p:pic>
      <p:sp>
        <p:nvSpPr>
          <p:cNvPr id="44" name="TextBox 43"/>
          <p:cNvSpPr txBox="1"/>
          <p:nvPr/>
        </p:nvSpPr>
        <p:spPr>
          <a:xfrm>
            <a:off x="333302" y="4474526"/>
            <a:ext cx="1800298" cy="646331"/>
          </a:xfrm>
          <a:prstGeom prst="rect">
            <a:avLst/>
          </a:prstGeom>
          <a:noFill/>
        </p:spPr>
        <p:txBody>
          <a:bodyPr wrap="square" rtlCol="0">
            <a:spAutoFit/>
          </a:bodyPr>
          <a:lstStyle/>
          <a:p>
            <a:r>
              <a:rPr lang="en-US" dirty="0" smtClean="0">
                <a:solidFill>
                  <a:srgbClr val="00B050"/>
                </a:solidFill>
              </a:rPr>
              <a:t>MongoS  Webapp Servers</a:t>
            </a:r>
            <a:endParaRPr lang="en-US" dirty="0">
              <a:solidFill>
                <a:srgbClr val="00B050"/>
              </a:solidFill>
            </a:endParaRPr>
          </a:p>
        </p:txBody>
      </p:sp>
      <p:sp>
        <p:nvSpPr>
          <p:cNvPr id="45" name="TextBox 44"/>
          <p:cNvSpPr txBox="1"/>
          <p:nvPr/>
        </p:nvSpPr>
        <p:spPr>
          <a:xfrm>
            <a:off x="2599527" y="4488951"/>
            <a:ext cx="1800298" cy="646331"/>
          </a:xfrm>
          <a:prstGeom prst="rect">
            <a:avLst/>
          </a:prstGeom>
          <a:noFill/>
        </p:spPr>
        <p:txBody>
          <a:bodyPr wrap="square" rtlCol="0">
            <a:spAutoFit/>
          </a:bodyPr>
          <a:lstStyle/>
          <a:p>
            <a:r>
              <a:rPr lang="en-US" dirty="0" smtClean="0">
                <a:solidFill>
                  <a:srgbClr val="00B050"/>
                </a:solidFill>
              </a:rPr>
              <a:t>MongoS </a:t>
            </a:r>
          </a:p>
          <a:p>
            <a:r>
              <a:rPr lang="en-US" dirty="0" smtClean="0">
                <a:solidFill>
                  <a:srgbClr val="00B050"/>
                </a:solidFill>
              </a:rPr>
              <a:t>App Servers</a:t>
            </a:r>
            <a:endParaRPr lang="en-US" dirty="0">
              <a:solidFill>
                <a:srgbClr val="00B050"/>
              </a:solidFill>
            </a:endParaRPr>
          </a:p>
        </p:txBody>
      </p:sp>
      <p:sp>
        <p:nvSpPr>
          <p:cNvPr id="46" name="TextBox 45"/>
          <p:cNvSpPr txBox="1"/>
          <p:nvPr/>
        </p:nvSpPr>
        <p:spPr>
          <a:xfrm>
            <a:off x="6324600" y="4488951"/>
            <a:ext cx="1800298" cy="646331"/>
          </a:xfrm>
          <a:prstGeom prst="rect">
            <a:avLst/>
          </a:prstGeom>
          <a:noFill/>
        </p:spPr>
        <p:txBody>
          <a:bodyPr wrap="square" rtlCol="0">
            <a:spAutoFit/>
          </a:bodyPr>
          <a:lstStyle/>
          <a:p>
            <a:r>
              <a:rPr lang="en-US" dirty="0" smtClean="0">
                <a:solidFill>
                  <a:srgbClr val="00B050"/>
                </a:solidFill>
              </a:rPr>
              <a:t>MongoS</a:t>
            </a:r>
          </a:p>
          <a:p>
            <a:r>
              <a:rPr lang="en-US" dirty="0" smtClean="0">
                <a:solidFill>
                  <a:srgbClr val="00B050"/>
                </a:solidFill>
              </a:rPr>
              <a:t>oplog follower</a:t>
            </a:r>
            <a:endParaRPr lang="en-US" dirty="0">
              <a:solidFill>
                <a:srgbClr val="00B050"/>
              </a:solidFill>
            </a:endParaRPr>
          </a:p>
        </p:txBody>
      </p:sp>
      <p:sp>
        <p:nvSpPr>
          <p:cNvPr id="43" name="TextBox 42"/>
          <p:cNvSpPr txBox="1"/>
          <p:nvPr/>
        </p:nvSpPr>
        <p:spPr>
          <a:xfrm>
            <a:off x="4798142" y="4488951"/>
            <a:ext cx="1800298" cy="646331"/>
          </a:xfrm>
          <a:prstGeom prst="rect">
            <a:avLst/>
          </a:prstGeom>
          <a:noFill/>
        </p:spPr>
        <p:txBody>
          <a:bodyPr wrap="square" rtlCol="0">
            <a:spAutoFit/>
          </a:bodyPr>
          <a:lstStyle/>
          <a:p>
            <a:r>
              <a:rPr lang="en-US" dirty="0" smtClean="0">
                <a:solidFill>
                  <a:srgbClr val="00B050"/>
                </a:solidFill>
              </a:rPr>
              <a:t>MongoS </a:t>
            </a:r>
          </a:p>
          <a:p>
            <a:r>
              <a:rPr lang="en-US" dirty="0" smtClean="0">
                <a:solidFill>
                  <a:srgbClr val="00B050"/>
                </a:solidFill>
              </a:rPr>
              <a:t>SSO</a:t>
            </a:r>
            <a:r>
              <a:rPr lang="en-US" dirty="0" smtClean="0">
                <a:solidFill>
                  <a:srgbClr val="00B050"/>
                </a:solidFill>
              </a:rPr>
              <a:t> </a:t>
            </a:r>
            <a:r>
              <a:rPr lang="en-US" dirty="0" smtClean="0">
                <a:solidFill>
                  <a:srgbClr val="00B050"/>
                </a:solidFill>
              </a:rPr>
              <a:t>Servers</a:t>
            </a:r>
            <a:endParaRPr lang="en-US" dirty="0">
              <a:solidFill>
                <a:srgbClr val="00B050"/>
              </a:solidFill>
            </a:endParaRPr>
          </a:p>
        </p:txBody>
      </p:sp>
      <p:pic>
        <p:nvPicPr>
          <p:cNvPr id="47" name="Picture 46"/>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4936291" y="5135282"/>
            <a:ext cx="762000" cy="263716"/>
          </a:xfrm>
          <a:prstGeom prst="rect">
            <a:avLst/>
          </a:prstGeom>
        </p:spPr>
      </p:pic>
      <p:pic>
        <p:nvPicPr>
          <p:cNvPr id="48" name="Picture 47"/>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4936291" y="5419540"/>
            <a:ext cx="762000" cy="263716"/>
          </a:xfrm>
          <a:prstGeom prst="rect">
            <a:avLst/>
          </a:prstGeom>
        </p:spPr>
      </p:pic>
      <p:pic>
        <p:nvPicPr>
          <p:cNvPr id="49" name="Picture 48"/>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4943665" y="5693028"/>
            <a:ext cx="762000" cy="263716"/>
          </a:xfrm>
          <a:prstGeom prst="rect">
            <a:avLst/>
          </a:prstGeom>
        </p:spPr>
      </p:pic>
    </p:spTree>
    <p:extLst>
      <p:ext uri="{BB962C8B-B14F-4D97-AF65-F5344CB8AC3E}">
        <p14:creationId xmlns:p14="http://schemas.microsoft.com/office/powerpoint/2010/main" val="31922032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050"/>
                </a:solidFill>
              </a:rPr>
              <a:t>Example Production Environment</a:t>
            </a:r>
            <a:endParaRPr lang="en-US" dirty="0">
              <a:solidFill>
                <a:srgbClr val="00B050"/>
              </a:solidFill>
            </a:endParaRPr>
          </a:p>
        </p:txBody>
      </p:sp>
      <p:sp>
        <p:nvSpPr>
          <p:cNvPr id="3" name="Content Placeholder 2"/>
          <p:cNvSpPr>
            <a:spLocks noGrp="1"/>
          </p:cNvSpPr>
          <p:nvPr>
            <p:ph idx="1"/>
          </p:nvPr>
        </p:nvSpPr>
        <p:spPr>
          <a:xfrm>
            <a:off x="457200" y="1371600"/>
            <a:ext cx="8229600" cy="4754563"/>
          </a:xfrm>
        </p:spPr>
        <p:txBody>
          <a:bodyPr/>
          <a:lstStyle/>
          <a:p>
            <a:r>
              <a:rPr lang="en-US" dirty="0" smtClean="0"/>
              <a:t>5 Shards ( rs0 – rs4) MongoD</a:t>
            </a:r>
          </a:p>
          <a:p>
            <a:pPr lvl="1"/>
            <a:r>
              <a:rPr lang="en-US" dirty="0" smtClean="0"/>
              <a:t>1 Primary, 1 Secondary, 1 Arbiter</a:t>
            </a:r>
          </a:p>
          <a:p>
            <a:pPr lvl="1"/>
            <a:r>
              <a:rPr lang="en-US" dirty="0" smtClean="0"/>
              <a:t>15 total MongoD servers</a:t>
            </a:r>
          </a:p>
          <a:p>
            <a:r>
              <a:rPr lang="en-US" dirty="0" smtClean="0"/>
              <a:t>3 config servers  (MongoDC)</a:t>
            </a:r>
          </a:p>
          <a:p>
            <a:r>
              <a:rPr lang="en-US" dirty="0" smtClean="0"/>
              <a:t>12 </a:t>
            </a:r>
            <a:r>
              <a:rPr lang="en-US" dirty="0" smtClean="0"/>
              <a:t>app servers with MongoS</a:t>
            </a:r>
          </a:p>
          <a:p>
            <a:endParaRPr lang="en-US" dirty="0" smtClean="0"/>
          </a:p>
          <a:p>
            <a:endParaRPr lang="en-US" dirty="0" smtClean="0"/>
          </a:p>
        </p:txBody>
      </p:sp>
    </p:spTree>
    <p:extLst>
      <p:ext uri="{BB962C8B-B14F-4D97-AF65-F5344CB8AC3E}">
        <p14:creationId xmlns:p14="http://schemas.microsoft.com/office/powerpoint/2010/main" val="25980856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62200"/>
            <a:ext cx="8229600" cy="1143000"/>
          </a:xfrm>
        </p:spPr>
        <p:txBody>
          <a:bodyPr>
            <a:normAutofit fontScale="90000"/>
          </a:bodyPr>
          <a:lstStyle/>
          <a:p>
            <a:r>
              <a:rPr lang="en-US" dirty="0" smtClean="0">
                <a:solidFill>
                  <a:srgbClr val="00B050"/>
                </a:solidFill>
              </a:rPr>
              <a:t>Authorization</a:t>
            </a:r>
            <a:br>
              <a:rPr lang="en-US" dirty="0" smtClean="0">
                <a:solidFill>
                  <a:srgbClr val="00B050"/>
                </a:solidFill>
              </a:rPr>
            </a:br>
            <a:r>
              <a:rPr lang="en-US" dirty="0" smtClean="0">
                <a:solidFill>
                  <a:srgbClr val="00B050"/>
                </a:solidFill>
              </a:rPr>
              <a:t>(Role Based Access Control)</a:t>
            </a:r>
            <a:endParaRPr lang="en-US" dirty="0">
              <a:solidFill>
                <a:srgbClr val="00B050"/>
              </a:solidFill>
            </a:endParaRPr>
          </a:p>
        </p:txBody>
      </p:sp>
    </p:spTree>
    <p:extLst>
      <p:ext uri="{BB962C8B-B14F-4D97-AF65-F5344CB8AC3E}">
        <p14:creationId xmlns:p14="http://schemas.microsoft.com/office/powerpoint/2010/main" val="344278435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BFF3"/>
      </a:dk1>
      <a:lt1>
        <a:sysClr val="window" lastClr="0F2027"/>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BFF3"/>
      </a:dk1>
      <a:lt1>
        <a:sysClr val="window" lastClr="0F2027"/>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Executive</Template>
  <TotalTime>1849</TotalTime>
  <Words>1706</Words>
  <Application>Microsoft Office PowerPoint</Application>
  <PresentationFormat>On-screen Show (4:3)</PresentationFormat>
  <Paragraphs>451</Paragraphs>
  <Slides>39</Slides>
  <Notes>5</Notes>
  <HiddenSlides>0</HiddenSlides>
  <MMClips>1</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Office Theme</vt:lpstr>
      <vt:lpstr>Taking Your MongoDB to the Next Level with Authentication and Access Control</vt:lpstr>
      <vt:lpstr>What do all these companies have in common?</vt:lpstr>
      <vt:lpstr>Complexity is the Enemy of Security</vt:lpstr>
      <vt:lpstr>MongoDB   DB-level Security</vt:lpstr>
      <vt:lpstr>Client Authentication Options</vt:lpstr>
      <vt:lpstr>Mongo Cluster 101</vt:lpstr>
      <vt:lpstr>PowerPoint Presentation</vt:lpstr>
      <vt:lpstr>Example Production Environment</vt:lpstr>
      <vt:lpstr>Authorization (Role Based Access Control)</vt:lpstr>
      <vt:lpstr>Role Based Access Control</vt:lpstr>
      <vt:lpstr>Authentication Model</vt:lpstr>
      <vt:lpstr>Create Roles</vt:lpstr>
      <vt:lpstr>Create Users</vt:lpstr>
      <vt:lpstr>Lets Try It!</vt:lpstr>
      <vt:lpstr>Now that we have created users Lets check our access.</vt:lpstr>
      <vt:lpstr>What went wrong?</vt:lpstr>
      <vt:lpstr>What went wrong?</vt:lpstr>
      <vt:lpstr>Create Good Passwords</vt:lpstr>
      <vt:lpstr>Authentication</vt:lpstr>
      <vt:lpstr>PowerPoint Presentation</vt:lpstr>
      <vt:lpstr>mongod.conf</vt:lpstr>
      <vt:lpstr>mongos.conf</vt:lpstr>
      <vt:lpstr>mongodc.conf  (config server)</vt:lpstr>
      <vt:lpstr>Lets Try It!</vt:lpstr>
      <vt:lpstr>Create A Key File</vt:lpstr>
      <vt:lpstr>Copy the Key File to Each Server</vt:lpstr>
      <vt:lpstr>Turning on Access Control</vt:lpstr>
      <vt:lpstr>Making Authentication Easy</vt:lpstr>
      <vt:lpstr>MongoDB Compass</vt:lpstr>
      <vt:lpstr>Code Example</vt:lpstr>
      <vt:lpstr>Using x.509 Certificate Authentication</vt:lpstr>
      <vt:lpstr>Turning on x.509 Access Control</vt:lpstr>
      <vt:lpstr>Turning on x.509 Access Control</vt:lpstr>
      <vt:lpstr>mongod.conf</vt:lpstr>
      <vt:lpstr>mongos.conf</vt:lpstr>
      <vt:lpstr>mongodc.conf  (config server)</vt:lpstr>
      <vt:lpstr>Authenticating with SSL/TLS</vt:lpstr>
      <vt:lpstr>Conclusion</vt:lpstr>
      <vt:lpstr>Thanks to Vivint </vt:lpstr>
    </vt:vector>
  </TitlesOfParts>
  <Company>Neo Reconia Sys - 2012</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Kelly Collard</dc:creator>
  <cp:lastModifiedBy>Kelly Collard</cp:lastModifiedBy>
  <cp:revision>129</cp:revision>
  <dcterms:created xsi:type="dcterms:W3CDTF">2016-07-09T17:36:56Z</dcterms:created>
  <dcterms:modified xsi:type="dcterms:W3CDTF">2016-07-14T06:39:58Z</dcterms:modified>
</cp:coreProperties>
</file>

<file path=docProps/thumbnail.jpeg>
</file>